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48" r:id="rId1"/>
    <p:sldMasterId id="2147483761" r:id="rId2"/>
  </p:sldMasterIdLst>
  <p:notesMasterIdLst>
    <p:notesMasterId r:id="rId26"/>
  </p:notesMasterIdLst>
  <p:sldIdLst>
    <p:sldId id="256" r:id="rId3"/>
    <p:sldId id="257" r:id="rId4"/>
    <p:sldId id="258" r:id="rId5"/>
    <p:sldId id="280" r:id="rId6"/>
    <p:sldId id="281" r:id="rId7"/>
    <p:sldId id="269" r:id="rId8"/>
    <p:sldId id="283" r:id="rId9"/>
    <p:sldId id="267" r:id="rId10"/>
    <p:sldId id="284" r:id="rId11"/>
    <p:sldId id="282" r:id="rId12"/>
    <p:sldId id="268" r:id="rId13"/>
    <p:sldId id="288" r:id="rId14"/>
    <p:sldId id="286" r:id="rId15"/>
    <p:sldId id="292" r:id="rId16"/>
    <p:sldId id="289" r:id="rId17"/>
    <p:sldId id="270" r:id="rId18"/>
    <p:sldId id="287" r:id="rId19"/>
    <p:sldId id="294" r:id="rId20"/>
    <p:sldId id="295" r:id="rId21"/>
    <p:sldId id="297" r:id="rId22"/>
    <p:sldId id="296" r:id="rId23"/>
    <p:sldId id="293" r:id="rId24"/>
    <p:sldId id="298" r:id="rId25"/>
  </p:sldIdLst>
  <p:sldSz cx="12192000" cy="6858000"/>
  <p:notesSz cx="6858000" cy="9144000"/>
  <p:embeddedFontLst>
    <p:embeddedFont>
      <p:font typeface="Calibri" panose="020F0502020204030204" pitchFamily="34" charset="0"/>
      <p:regular r:id="rId27"/>
      <p:bold r:id="rId28"/>
      <p:italic r:id="rId29"/>
      <p:boldItalic r:id="rId30"/>
    </p:embeddedFont>
    <p:embeddedFont>
      <p:font typeface="Cambria Math" panose="02040503050406030204" pitchFamily="18" charset="0"/>
      <p:regular r:id="rId31"/>
    </p:embeddedFont>
    <p:embeddedFont>
      <p:font typeface="Consolas" panose="020B0609020204030204" pitchFamily="49" charset="0"/>
      <p:regular r:id="rId32"/>
      <p:bold r:id="rId33"/>
      <p:italic r:id="rId34"/>
      <p:boldItalic r:id="rId35"/>
    </p:embeddedFont>
    <p:embeddedFont>
      <p:font typeface="微软雅黑" panose="020B0503020204020204" pitchFamily="34" charset="-122"/>
      <p:regular r:id="rId36"/>
      <p:bold r:id="rId37"/>
    </p:embeddedFont>
    <p:embeddedFont>
      <p:font typeface="悠哉字体" panose="02000600000000000000" pitchFamily="2" charset="-122"/>
      <p:regular r:id="rId38"/>
      <p:bold r:id="rId39"/>
    </p:embeddedFont>
    <p:embeddedFont>
      <p:font typeface="等线" panose="02010600030101010101" pitchFamily="2" charset="-122"/>
      <p:regular r:id="rId40"/>
      <p:bold r:id="rId41"/>
    </p:embeddedFont>
    <p:embeddedFont>
      <p:font typeface="等线 Light" panose="02010600030101010101" pitchFamily="2" charset="-122"/>
      <p:regular r:id="rId42"/>
    </p:embeddedFont>
    <p:embeddedFont>
      <p:font typeface="霞鹜文楷" panose="02020500000000000000" pitchFamily="18" charset="-122"/>
      <p:regular r:id="rId43"/>
      <p:bold r:id="rId44"/>
    </p:embeddedFont>
    <p:embeddedFont>
      <p:font typeface="霞鹜文楷等宽" panose="02020509000000000000" pitchFamily="49" charset="-122"/>
      <p:regular r:id="rId45"/>
      <p:bold r:id="rId4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OGOLUE" id="{D05800D6-C875-455F-9619-AFAB5AE1BA01}">
          <p14:sldIdLst>
            <p14:sldId id="256"/>
            <p14:sldId id="257"/>
          </p14:sldIdLst>
        </p14:section>
        <p14:section name="PART 1" id="{2D3C84D3-5748-4ECF-A931-96FB365D769F}">
          <p14:sldIdLst>
            <p14:sldId id="258"/>
            <p14:sldId id="280"/>
            <p14:sldId id="281"/>
            <p14:sldId id="269"/>
          </p14:sldIdLst>
        </p14:section>
        <p14:section name="PART 2" id="{7DA8FA5D-1AA0-441C-8F63-797457A330C6}">
          <p14:sldIdLst>
            <p14:sldId id="283"/>
            <p14:sldId id="267"/>
            <p14:sldId id="284"/>
            <p14:sldId id="282"/>
            <p14:sldId id="268"/>
          </p14:sldIdLst>
        </p14:section>
        <p14:section name="PART 3" id="{FD54A4F1-4D50-4574-873A-B8DDD52C22AF}">
          <p14:sldIdLst>
            <p14:sldId id="288"/>
            <p14:sldId id="286"/>
            <p14:sldId id="292"/>
            <p14:sldId id="289"/>
            <p14:sldId id="270"/>
          </p14:sldIdLst>
        </p14:section>
        <p14:section name="PART 4" id="{F44D4F94-0F34-4A6D-8087-F3DBAC6A0106}">
          <p14:sldIdLst>
            <p14:sldId id="287"/>
            <p14:sldId id="294"/>
            <p14:sldId id="295"/>
            <p14:sldId id="297"/>
            <p14:sldId id="296"/>
            <p14:sldId id="293"/>
          </p14:sldIdLst>
        </p14:section>
        <p14:section name="EPILOGUE" id="{89569BA8-B115-4178-8097-6DB0BAD69925}">
          <p14:sldIdLst>
            <p14:sldId id="29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6712"/>
    <a:srgbClr val="F2F2F2"/>
    <a:srgbClr val="E86412"/>
    <a:srgbClr val="F6B186"/>
    <a:srgbClr val="EF7931"/>
    <a:srgbClr val="F6AE82"/>
    <a:srgbClr val="E16011"/>
    <a:srgbClr val="F3955B"/>
    <a:srgbClr val="3B38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E234D3-84BE-4C3D-B226-92C97EDF1B36}" v="12529" dt="2023-11-25T13:26:34.578"/>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78" autoAdjust="0"/>
    <p:restoredTop sz="94660"/>
  </p:normalViewPr>
  <p:slideViewPr>
    <p:cSldViewPr snapToGrid="0" showGuides="1">
      <p:cViewPr varScale="1">
        <p:scale>
          <a:sx n="90" d="100"/>
          <a:sy n="90" d="100"/>
        </p:scale>
        <p:origin x="832"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19.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3.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viewProps" Target="viewProps.xml"/><Relationship Id="rId8" Type="http://schemas.openxmlformats.org/officeDocument/2006/relationships/slide" Target="slides/slide6.xml"/><Relationship Id="rId51"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svg>
</file>

<file path=ppt/media/image12.png>
</file>

<file path=ppt/media/image13.svg>
</file>

<file path=ppt/media/image14.png>
</file>

<file path=ppt/media/image15.svg>
</file>

<file path=ppt/media/image16.jpg>
</file>

<file path=ppt/media/image17.jpg>
</file>

<file path=ppt/media/image18.jpg>
</file>

<file path=ppt/media/image19.jp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2023/11/25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2429847527"/>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7047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370941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21069766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44351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2023/11/25</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458410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2023/11/25</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920682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1603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99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9246681-458A-4892-AA98-4E5D84BA0C0C}" type="slidenum">
              <a:rPr lang="zh-CN" altLang="en-US" smtClean="0"/>
              <a:t>‹#›</a:t>
            </a:fld>
            <a:endParaRPr lang="zh-CN" altLang="en-US"/>
          </a:p>
        </p:txBody>
      </p:sp>
      <p:sp>
        <p:nvSpPr>
          <p:cNvPr id="10" name="TextBox 9"/>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p>
        </p:txBody>
      </p:sp>
    </p:spTree>
    <p:extLst>
      <p:ext uri="{BB962C8B-B14F-4D97-AF65-F5344CB8AC3E}">
        <p14:creationId xmlns:p14="http://schemas.microsoft.com/office/powerpoint/2010/main" val="3294999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014964C-7CAC-4B1A-BA6B-C67C04F4729E}" type="datetimeFigureOut">
              <a:rPr lang="zh-CN" altLang="en-US" smtClean="0"/>
              <a:t>2023/11/25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246681-458A-4892-AA98-4E5D84BA0C0C}"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14964C-7CAC-4B1A-BA6B-C67C04F4729E}" type="datetimeFigureOut">
              <a:rPr lang="zh-CN" altLang="en-US" smtClean="0"/>
              <a:t>2023/11/25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246681-458A-4892-AA98-4E5D84BA0C0C}"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758" r:id="rId6"/>
    <p:sldLayoutId id="2147483654" r:id="rId7"/>
    <p:sldLayoutId id="2147483655" r:id="rId8"/>
    <p:sldLayoutId id="2147483656" r:id="rId9"/>
    <p:sldLayoutId id="2147483657" r:id="rId10"/>
    <p:sldLayoutId id="2147483658" r:id="rId11"/>
    <p:sldLayoutId id="2147483659" r:id="rId12"/>
  </p:sldLayoutIdLst>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0541536"/>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Lst>
  <mc:AlternateContent xmlns:mc="http://schemas.openxmlformats.org/markup-compatibility/2006" xmlns:p159="http://schemas.microsoft.com/office/powerpoint/2015/09/main">
    <mc:Choice Requires="p159">
      <p:transition xmlns:p14="http://schemas.microsoft.com/office/powerpoint/2010/main" spd="slow" p14:dur="1500" advTm="3000">
        <p159:morph option="byObject"/>
      </p:transition>
    </mc:Choice>
    <mc:Fallback xmlns="">
      <p:transition spd="slow" advTm="3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5.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svg"/><Relationship Id="rId11" Type="http://schemas.openxmlformats.org/officeDocument/2006/relationships/image" Target="../media/image18.jpg"/><Relationship Id="rId5" Type="http://schemas.openxmlformats.org/officeDocument/2006/relationships/image" Target="../media/image12.png"/><Relationship Id="rId10" Type="http://schemas.openxmlformats.org/officeDocument/2006/relationships/image" Target="../media/image17.jpg"/><Relationship Id="rId4" Type="http://schemas.openxmlformats.org/officeDocument/2006/relationships/image" Target="../media/image11.svg"/><Relationship Id="rId9" Type="http://schemas.openxmlformats.org/officeDocument/2006/relationships/image" Target="../media/image16.jpg"/></Relationships>
</file>

<file path=ppt/slides/_rels/slide16.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圆: 空心 46"/>
          <p:cNvSpPr>
            <a:spLocks noChangeAspect="1"/>
          </p:cNvSpPr>
          <p:nvPr/>
        </p:nvSpPr>
        <p:spPr>
          <a:xfrm>
            <a:off x="2866830" y="197918"/>
            <a:ext cx="6371733" cy="63721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59" name="任意多边形: 形状 58"/>
          <p:cNvSpPr>
            <a:spLocks noChangeAspect="1"/>
          </p:cNvSpPr>
          <p:nvPr/>
        </p:nvSpPr>
        <p:spPr>
          <a:xfrm>
            <a:off x="12234" y="-6986"/>
            <a:ext cx="12162074" cy="6877215"/>
          </a:xfrm>
          <a:custGeom>
            <a:avLst/>
            <a:gdLst>
              <a:gd name="connsiteX0" fmla="*/ 9753751 w 12162074"/>
              <a:gd name="connsiteY0" fmla="*/ 0 h 6877215"/>
              <a:gd name="connsiteX1" fmla="*/ 11288981 w 12162074"/>
              <a:gd name="connsiteY1" fmla="*/ 0 h 6877215"/>
              <a:gd name="connsiteX2" fmla="*/ 11428126 w 12162074"/>
              <a:gd name="connsiteY2" fmla="*/ 242011 h 6877215"/>
              <a:gd name="connsiteX3" fmla="*/ 12162074 w 12162074"/>
              <a:gd name="connsiteY3" fmla="*/ 3140781 h 6877215"/>
              <a:gd name="connsiteX4" fmla="*/ 10953987 w 12162074"/>
              <a:gd name="connsiteY4" fmla="*/ 6779397 h 6877215"/>
              <a:gd name="connsiteX5" fmla="*/ 10877122 w 12162074"/>
              <a:gd name="connsiteY5" fmla="*/ 6877215 h 6877215"/>
              <a:gd name="connsiteX6" fmla="*/ 9147607 w 12162074"/>
              <a:gd name="connsiteY6" fmla="*/ 6877215 h 6877215"/>
              <a:gd name="connsiteX7" fmla="*/ 9155638 w 12162074"/>
              <a:gd name="connsiteY7" fmla="*/ 6870903 h 6877215"/>
              <a:gd name="connsiteX8" fmla="*/ 10914610 w 12162074"/>
              <a:gd name="connsiteY8" fmla="*/ 3140781 h 6877215"/>
              <a:gd name="connsiteX9" fmla="*/ 9810857 w 12162074"/>
              <a:gd name="connsiteY9" fmla="*/ 65931 h 6877215"/>
              <a:gd name="connsiteX10" fmla="*/ 873093 w 12162074"/>
              <a:gd name="connsiteY10" fmla="*/ 0 h 6877215"/>
              <a:gd name="connsiteX11" fmla="*/ 2408323 w 12162074"/>
              <a:gd name="connsiteY11" fmla="*/ 0 h 6877215"/>
              <a:gd name="connsiteX12" fmla="*/ 2351217 w 12162074"/>
              <a:gd name="connsiteY12" fmla="*/ 65931 h 6877215"/>
              <a:gd name="connsiteX13" fmla="*/ 1247464 w 12162074"/>
              <a:gd name="connsiteY13" fmla="*/ 3140781 h 6877215"/>
              <a:gd name="connsiteX14" fmla="*/ 3006436 w 12162074"/>
              <a:gd name="connsiteY14" fmla="*/ 6870903 h 6877215"/>
              <a:gd name="connsiteX15" fmla="*/ 3014468 w 12162074"/>
              <a:gd name="connsiteY15" fmla="*/ 6877215 h 6877215"/>
              <a:gd name="connsiteX16" fmla="*/ 1284952 w 12162074"/>
              <a:gd name="connsiteY16" fmla="*/ 6877215 h 6877215"/>
              <a:gd name="connsiteX17" fmla="*/ 1208087 w 12162074"/>
              <a:gd name="connsiteY17" fmla="*/ 6779397 h 6877215"/>
              <a:gd name="connsiteX18" fmla="*/ 0 w 12162074"/>
              <a:gd name="connsiteY18" fmla="*/ 3140781 h 6877215"/>
              <a:gd name="connsiteX19" fmla="*/ 733949 w 12162074"/>
              <a:gd name="connsiteY19" fmla="*/ 242011 h 68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62074" h="6877215">
                <a:moveTo>
                  <a:pt x="9753751" y="0"/>
                </a:moveTo>
                <a:lnTo>
                  <a:pt x="11288981" y="0"/>
                </a:lnTo>
                <a:lnTo>
                  <a:pt x="11428126" y="242011"/>
                </a:lnTo>
                <a:cubicBezTo>
                  <a:pt x="11896198" y="1103709"/>
                  <a:pt x="12162074" y="2091194"/>
                  <a:pt x="12162074" y="3140781"/>
                </a:cubicBezTo>
                <a:cubicBezTo>
                  <a:pt x="12162074" y="4505245"/>
                  <a:pt x="11712743" y="5764755"/>
                  <a:pt x="10953987" y="6779397"/>
                </a:cubicBezTo>
                <a:lnTo>
                  <a:pt x="10877122" y="6877215"/>
                </a:lnTo>
                <a:lnTo>
                  <a:pt x="9147607" y="6877215"/>
                </a:lnTo>
                <a:lnTo>
                  <a:pt x="9155638" y="6870903"/>
                </a:lnTo>
                <a:cubicBezTo>
                  <a:pt x="10229887" y="5984283"/>
                  <a:pt x="10914610" y="4642502"/>
                  <a:pt x="10914610" y="3140781"/>
                </a:cubicBezTo>
                <a:cubicBezTo>
                  <a:pt x="10914610" y="1972776"/>
                  <a:pt x="10500395" y="901525"/>
                  <a:pt x="9810857" y="65931"/>
                </a:cubicBezTo>
                <a:close/>
                <a:moveTo>
                  <a:pt x="873093" y="0"/>
                </a:moveTo>
                <a:lnTo>
                  <a:pt x="2408323" y="0"/>
                </a:lnTo>
                <a:lnTo>
                  <a:pt x="2351217" y="65931"/>
                </a:lnTo>
                <a:cubicBezTo>
                  <a:pt x="1661680" y="901525"/>
                  <a:pt x="1247464" y="1972776"/>
                  <a:pt x="1247464" y="3140781"/>
                </a:cubicBezTo>
                <a:cubicBezTo>
                  <a:pt x="1247464" y="4642502"/>
                  <a:pt x="1932188" y="5984283"/>
                  <a:pt x="3006436" y="6870903"/>
                </a:cubicBezTo>
                <a:lnTo>
                  <a:pt x="3014468" y="6877215"/>
                </a:lnTo>
                <a:lnTo>
                  <a:pt x="1284952" y="6877215"/>
                </a:lnTo>
                <a:lnTo>
                  <a:pt x="1208087" y="6779397"/>
                </a:lnTo>
                <a:cubicBezTo>
                  <a:pt x="449331" y="5764755"/>
                  <a:pt x="0" y="4505245"/>
                  <a:pt x="0" y="3140781"/>
                </a:cubicBezTo>
                <a:cubicBezTo>
                  <a:pt x="0" y="2091194"/>
                  <a:pt x="265876" y="1103709"/>
                  <a:pt x="733949" y="242011"/>
                </a:cubicBezTo>
                <a:close/>
              </a:path>
            </a:pathLst>
          </a:cu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Arial"/>
              <a:ea typeface="微软雅黑"/>
              <a:sym typeface="Arial"/>
            </a:endParaRPr>
          </a:p>
        </p:txBody>
      </p:sp>
      <p:grpSp>
        <p:nvGrpSpPr>
          <p:cNvPr id="37" name="组合 36"/>
          <p:cNvGrpSpPr/>
          <p:nvPr/>
        </p:nvGrpSpPr>
        <p:grpSpPr>
          <a:xfrm>
            <a:off x="10618391" y="-474422"/>
            <a:ext cx="1891260" cy="1883963"/>
            <a:chOff x="95534" y="5186149"/>
            <a:chExt cx="1891260" cy="1883963"/>
          </a:xfrm>
        </p:grpSpPr>
        <p:cxnSp>
          <p:nvCxnSpPr>
            <p:cNvPr id="8" name="直接连接符 7"/>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grpSp>
        <p:nvGrpSpPr>
          <p:cNvPr id="38" name="组合 37"/>
          <p:cNvGrpSpPr/>
          <p:nvPr/>
        </p:nvGrpSpPr>
        <p:grpSpPr>
          <a:xfrm>
            <a:off x="-37475" y="5853062"/>
            <a:ext cx="1891260" cy="1883963"/>
            <a:chOff x="95534" y="5186149"/>
            <a:chExt cx="1891260" cy="1883963"/>
          </a:xfrm>
        </p:grpSpPr>
        <p:cxnSp>
          <p:nvCxnSpPr>
            <p:cNvPr id="39" name="直接连接符 38"/>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49" name="椭圆 48"/>
          <p:cNvSpPr/>
          <p:nvPr/>
        </p:nvSpPr>
        <p:spPr>
          <a:xfrm>
            <a:off x="457200" y="34543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50" name="文本框 49"/>
          <p:cNvSpPr txBox="1"/>
          <p:nvPr/>
        </p:nvSpPr>
        <p:spPr>
          <a:xfrm>
            <a:off x="1007557" y="360651"/>
            <a:ext cx="3412044" cy="369332"/>
          </a:xfrm>
          <a:prstGeom prst="rect">
            <a:avLst/>
          </a:prstGeom>
          <a:noFill/>
        </p:spPr>
        <p:txBody>
          <a:bodyPr wrap="square" rtlCol="0">
            <a:spAutoFit/>
          </a:bodyPr>
          <a:lstStyle/>
          <a:p>
            <a:r>
              <a:rPr lang="en-US" altLang="zh-CN" b="1" dirty="0">
                <a:latin typeface="霞鹜文楷" panose="02020500000000000000" pitchFamily="18" charset="-122"/>
                <a:ea typeface="霞鹜文楷" panose="02020500000000000000" pitchFamily="18" charset="-122"/>
                <a:sym typeface="Arial"/>
              </a:rPr>
              <a:t>A310–4 </a:t>
            </a:r>
            <a:r>
              <a:rPr lang="zh-CN" altLang="en-US" b="1" dirty="0">
                <a:latin typeface="霞鹜文楷" panose="02020500000000000000" pitchFamily="18" charset="-122"/>
                <a:ea typeface="霞鹜文楷" panose="02020500000000000000" pitchFamily="18" charset="-122"/>
                <a:sym typeface="Arial"/>
              </a:rPr>
              <a:t>计算机科学与技术导论</a:t>
            </a:r>
          </a:p>
        </p:txBody>
      </p:sp>
      <p:sp>
        <p:nvSpPr>
          <p:cNvPr id="51" name="标题 44"/>
          <p:cNvSpPr txBox="1"/>
          <p:nvPr/>
        </p:nvSpPr>
        <p:spPr>
          <a:xfrm>
            <a:off x="668125" y="2685602"/>
            <a:ext cx="10668857" cy="1089529"/>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lgn="ctr">
              <a:defRPr/>
            </a:pPr>
            <a:r>
              <a:rPr lang="zh-CN" altLang="en-US" sz="7200" spc="300" dirty="0">
                <a:solidFill>
                  <a:schemeClr val="bg2">
                    <a:lumMod val="25000"/>
                  </a:schemeClr>
                </a:solidFill>
                <a:latin typeface="霞鹜文楷等宽" panose="02020509000000000000" pitchFamily="49" charset="-122"/>
                <a:ea typeface="霞鹜文楷等宽" panose="02020509000000000000" pitchFamily="49" charset="-122"/>
                <a:sym typeface="Arial"/>
              </a:rPr>
              <a:t>人体快排计算机</a:t>
            </a:r>
            <a:r>
              <a:rPr kumimoji="0" lang="zh-CN" altLang="en-US" sz="7200" i="0" u="none" strike="noStrike" kern="1200" cap="none" spc="300" normalizeH="0" baseline="0" noProof="0" dirty="0">
                <a:ln>
                  <a:noFill/>
                </a:ln>
                <a:solidFill>
                  <a:srgbClr val="EC6712"/>
                </a:solidFill>
                <a:effectLst/>
                <a:uLnTx/>
                <a:uFillTx/>
                <a:latin typeface="霞鹜文楷等宽" panose="02020509000000000000" pitchFamily="49" charset="-122"/>
                <a:ea typeface="霞鹜文楷等宽" panose="02020509000000000000" pitchFamily="49" charset="-122"/>
                <a:sym typeface="Arial"/>
              </a:rPr>
              <a:t>实验报告</a:t>
            </a:r>
          </a:p>
        </p:txBody>
      </p:sp>
      <p:sp>
        <p:nvSpPr>
          <p:cNvPr id="52" name="Title 44_1"/>
          <p:cNvSpPr txBox="1"/>
          <p:nvPr/>
        </p:nvSpPr>
        <p:spPr>
          <a:xfrm>
            <a:off x="740794" y="1847191"/>
            <a:ext cx="10117137" cy="7017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r>
              <a:rPr lang="en-US" altLang="zh-CN" sz="4400" dirty="0">
                <a:solidFill>
                  <a:srgbClr val="EC6712"/>
                </a:solidFill>
                <a:latin typeface="霞鹜文楷" panose="02020500000000000000" pitchFamily="18" charset="-122"/>
                <a:ea typeface="霞鹜文楷" panose="02020500000000000000" pitchFamily="18" charset="-122"/>
                <a:sym typeface="Arial"/>
              </a:rPr>
              <a:t>Report: </a:t>
            </a:r>
            <a:r>
              <a:rPr lang="en-US" altLang="zh-CN" sz="4400" dirty="0">
                <a:solidFill>
                  <a:srgbClr val="3B3838"/>
                </a:solidFill>
                <a:latin typeface="霞鹜文楷" panose="02020500000000000000" pitchFamily="18" charset="-122"/>
                <a:ea typeface="霞鹜文楷" panose="02020500000000000000" pitchFamily="18" charset="-122"/>
                <a:sym typeface="Arial"/>
              </a:rPr>
              <a:t>Quick Sort Exec by Human</a:t>
            </a:r>
            <a:endParaRPr lang="zh-CN" altLang="en-US" sz="4400" dirty="0">
              <a:solidFill>
                <a:srgbClr val="3B3838"/>
              </a:solidFill>
              <a:latin typeface="霞鹜文楷" panose="02020500000000000000" pitchFamily="18" charset="-122"/>
              <a:ea typeface="霞鹜文楷" panose="02020500000000000000" pitchFamily="18" charset="-122"/>
              <a:sym typeface="Arial"/>
            </a:endParaRPr>
          </a:p>
        </p:txBody>
      </p:sp>
      <p:sp>
        <p:nvSpPr>
          <p:cNvPr id="53" name="副标题 2"/>
          <p:cNvSpPr txBox="1"/>
          <p:nvPr/>
        </p:nvSpPr>
        <p:spPr>
          <a:xfrm>
            <a:off x="3452746" y="3911811"/>
            <a:ext cx="5099611" cy="1282339"/>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30000"/>
              </a:lnSpc>
              <a:buFont typeface="Arial" panose="020B0604020202020204" pitchFamily="34" charset="0"/>
              <a:buNone/>
            </a:pPr>
            <a:r>
              <a:rPr lang="zh-CN" altLang="en-US" b="1" dirty="0">
                <a:solidFill>
                  <a:srgbClr val="3B3838"/>
                </a:solidFill>
                <a:latin typeface="霞鹜文楷" panose="02020500000000000000" pitchFamily="18" charset="-122"/>
                <a:ea typeface="霞鹜文楷" panose="02020500000000000000" pitchFamily="18" charset="-122"/>
                <a:sym typeface="Arial"/>
              </a:rPr>
              <a:t>总人数：</a:t>
            </a:r>
            <a:r>
              <a:rPr lang="en-US" altLang="zh-CN" b="1" dirty="0">
                <a:solidFill>
                  <a:srgbClr val="3B3838"/>
                </a:solidFill>
                <a:latin typeface="霞鹜文楷" panose="02020500000000000000" pitchFamily="18" charset="-122"/>
                <a:ea typeface="霞鹜文楷" panose="02020500000000000000" pitchFamily="18" charset="-122"/>
                <a:sym typeface="Arial"/>
              </a:rPr>
              <a:t>29</a:t>
            </a:r>
            <a:r>
              <a:rPr lang="zh-CN" altLang="en-US" b="1" dirty="0">
                <a:solidFill>
                  <a:srgbClr val="3B3838"/>
                </a:solidFill>
                <a:latin typeface="霞鹜文楷" panose="02020500000000000000" pitchFamily="18" charset="-122"/>
                <a:ea typeface="霞鹜文楷" panose="02020500000000000000" pitchFamily="18" charset="-122"/>
                <a:sym typeface="Arial"/>
              </a:rPr>
              <a:t>人</a:t>
            </a:r>
            <a:endParaRPr lang="en-US" altLang="zh-CN" b="1" dirty="0">
              <a:solidFill>
                <a:srgbClr val="3B3838"/>
              </a:solidFill>
              <a:latin typeface="霞鹜文楷" panose="02020500000000000000" pitchFamily="18" charset="-122"/>
              <a:ea typeface="霞鹜文楷" panose="02020500000000000000" pitchFamily="18" charset="-122"/>
              <a:sym typeface="Arial"/>
            </a:endParaRPr>
          </a:p>
          <a:p>
            <a:pPr marL="0" indent="0" algn="ctr">
              <a:lnSpc>
                <a:spcPct val="130000"/>
              </a:lnSpc>
              <a:buFont typeface="Arial" panose="020B0604020202020204" pitchFamily="34" charset="0"/>
              <a:buNone/>
            </a:pPr>
            <a:r>
              <a:rPr lang="zh-CN" altLang="en-US" dirty="0">
                <a:latin typeface="霞鹜文楷" panose="02020500000000000000" pitchFamily="18" charset="-122"/>
                <a:ea typeface="霞鹜文楷" panose="02020500000000000000" pitchFamily="18" charset="-122"/>
                <a:sym typeface="Arial"/>
              </a:rPr>
              <a:t>组长：</a:t>
            </a:r>
            <a:r>
              <a:rPr lang="zh-CN" altLang="en-US" dirty="0">
                <a:solidFill>
                  <a:schemeClr val="bg1">
                    <a:lumMod val="50000"/>
                  </a:schemeClr>
                </a:solidFill>
                <a:latin typeface="霞鹜文楷" panose="02020500000000000000" pitchFamily="18" charset="-122"/>
                <a:ea typeface="霞鹜文楷" panose="02020500000000000000" pitchFamily="18" charset="-122"/>
                <a:sym typeface="Arial"/>
              </a:rPr>
              <a:t>于景一</a:t>
            </a:r>
            <a:endParaRPr lang="en-US" altLang="zh-CN" dirty="0">
              <a:solidFill>
                <a:schemeClr val="bg1">
                  <a:lumMod val="50000"/>
                </a:schemeClr>
              </a:solidFill>
              <a:latin typeface="霞鹜文楷" panose="02020500000000000000" pitchFamily="18" charset="-122"/>
              <a:ea typeface="霞鹜文楷" panose="02020500000000000000" pitchFamily="18" charset="-122"/>
              <a:sym typeface="Arial"/>
            </a:endParaRPr>
          </a:p>
          <a:p>
            <a:pPr marL="0" indent="0" algn="ctr">
              <a:lnSpc>
                <a:spcPct val="130000"/>
              </a:lnSpc>
              <a:buNone/>
            </a:pPr>
            <a:r>
              <a:rPr lang="zh-CN" altLang="en-US" dirty="0">
                <a:latin typeface="霞鹜文楷" panose="02020500000000000000" pitchFamily="18" charset="-122"/>
                <a:ea typeface="霞鹜文楷" panose="02020500000000000000" pitchFamily="18" charset="-122"/>
                <a:sym typeface="Arial"/>
              </a:rPr>
              <a:t>汇报人：</a:t>
            </a:r>
            <a:r>
              <a:rPr lang="zh-CN" altLang="en-US" dirty="0">
                <a:solidFill>
                  <a:schemeClr val="bg1">
                    <a:lumMod val="50000"/>
                  </a:schemeClr>
                </a:solidFill>
                <a:latin typeface="霞鹜文楷" panose="02020500000000000000" pitchFamily="18" charset="-122"/>
                <a:ea typeface="霞鹜文楷" panose="02020500000000000000" pitchFamily="18" charset="-122"/>
                <a:sym typeface="Arial"/>
              </a:rPr>
              <a:t>袁鸿东、翟一航、高笑颜、杜培绪</a:t>
            </a:r>
          </a:p>
        </p:txBody>
      </p:sp>
      <p:sp>
        <p:nvSpPr>
          <p:cNvPr id="54" name="副标题 2_1"/>
          <p:cNvSpPr txBox="1"/>
          <p:nvPr/>
        </p:nvSpPr>
        <p:spPr>
          <a:xfrm>
            <a:off x="4898989" y="5393331"/>
            <a:ext cx="2207126" cy="493152"/>
          </a:xfrm>
          <a:prstGeom prst="roundRect">
            <a:avLst>
              <a:gd name="adj" fmla="val 50000"/>
            </a:avLst>
          </a:prstGeom>
          <a:solidFill>
            <a:srgbClr val="EC6712"/>
          </a:solidFill>
          <a:ln>
            <a:noFill/>
          </a:ln>
          <a:effectLst/>
        </p:spPr>
        <p:txBody>
          <a:bodyPr wrap="square"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1800" b="1" i="0" u="none" strike="noStrike" kern="1200" cap="none" spc="0" normalizeH="0" baseline="0" noProof="0" dirty="0">
                <a:ln>
                  <a:noFill/>
                </a:ln>
                <a:solidFill>
                  <a:schemeClr val="bg1"/>
                </a:solidFill>
                <a:effectLst/>
                <a:uLnTx/>
                <a:uFillTx/>
                <a:latin typeface="霞鹜文楷" panose="02020500000000000000" pitchFamily="18" charset="-122"/>
                <a:ea typeface="霞鹜文楷" panose="02020500000000000000" pitchFamily="18" charset="-122"/>
                <a:sym typeface="Arial"/>
              </a:rPr>
              <a:t>A310 -</a:t>
            </a:r>
            <a:r>
              <a:rPr kumimoji="0" lang="en-US" altLang="zh-CN" sz="1800" b="1" i="0" u="none" strike="noStrike" kern="1200" cap="none" spc="0" normalizeH="0" noProof="0" dirty="0">
                <a:ln>
                  <a:noFill/>
                </a:ln>
                <a:solidFill>
                  <a:schemeClr val="bg1"/>
                </a:solidFill>
                <a:effectLst/>
                <a:uLnTx/>
                <a:uFillTx/>
                <a:latin typeface="霞鹜文楷" panose="02020500000000000000" pitchFamily="18" charset="-122"/>
                <a:ea typeface="霞鹜文楷" panose="02020500000000000000" pitchFamily="18" charset="-122"/>
                <a:sym typeface="Arial"/>
              </a:rPr>
              <a:t> 4</a:t>
            </a:r>
            <a:endParaRPr kumimoji="0" lang="en-GB" altLang="zh-CN" sz="1800" b="1" i="0" u="none" strike="noStrike" kern="1200" cap="none" spc="0" normalizeH="0" baseline="0" noProof="0" dirty="0">
              <a:ln>
                <a:noFill/>
              </a:ln>
              <a:solidFill>
                <a:schemeClr val="bg1"/>
              </a:solidFill>
              <a:effectLst/>
              <a:uLnTx/>
              <a:uFillTx/>
              <a:latin typeface="霞鹜文楷" panose="02020500000000000000" pitchFamily="18" charset="-122"/>
              <a:ea typeface="霞鹜文楷" panose="02020500000000000000" pitchFamily="18" charset="-122"/>
              <a:sym typeface="Arial"/>
            </a:endParaRPr>
          </a:p>
        </p:txBody>
      </p:sp>
      <p:grpSp>
        <p:nvGrpSpPr>
          <p:cNvPr id="63" name="组合 62"/>
          <p:cNvGrpSpPr/>
          <p:nvPr/>
        </p:nvGrpSpPr>
        <p:grpSpPr>
          <a:xfrm>
            <a:off x="10750627" y="6235869"/>
            <a:ext cx="900001" cy="180000"/>
            <a:chOff x="9806977" y="6150161"/>
            <a:chExt cx="900001" cy="180000"/>
          </a:xfrm>
        </p:grpSpPr>
        <p:sp>
          <p:nvSpPr>
            <p:cNvPr id="60" name="椭圆 59"/>
            <p:cNvSpPr/>
            <p:nvPr/>
          </p:nvSpPr>
          <p:spPr>
            <a:xfrm>
              <a:off x="9806977" y="6150161"/>
              <a:ext cx="180000" cy="180000"/>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61" name="椭圆 60"/>
            <p:cNvSpPr/>
            <p:nvPr/>
          </p:nvSpPr>
          <p:spPr>
            <a:xfrm>
              <a:off x="10166977" y="6150161"/>
              <a:ext cx="180000" cy="180000"/>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62" name="椭圆 61"/>
            <p:cNvSpPr/>
            <p:nvPr/>
          </p:nvSpPr>
          <p:spPr>
            <a:xfrm>
              <a:off x="10526978" y="6150161"/>
              <a:ext cx="180000" cy="180000"/>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circle(out)">
                                      <p:cBhvr>
                                        <p:cTn id="7" dur="1250"/>
                                        <p:tgtEl>
                                          <p:spTgt spid="59"/>
                                        </p:tgtEl>
                                      </p:cBhvr>
                                    </p:animEffect>
                                  </p:childTnLst>
                                </p:cTn>
                              </p:par>
                              <p:par>
                                <p:cTn id="8" presetID="6" presetClass="entr" presetSubtype="32"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circle(out)">
                                      <p:cBhvr>
                                        <p:cTn id="10" dur="1250"/>
                                        <p:tgtEl>
                                          <p:spTgt spid="47"/>
                                        </p:tgtEl>
                                      </p:cBhvr>
                                    </p:animEffect>
                                  </p:childTnLst>
                                </p:cTn>
                              </p:par>
                            </p:childTnLst>
                          </p:cTn>
                        </p:par>
                        <p:par>
                          <p:cTn id="11" fill="hold">
                            <p:stCondLst>
                              <p:cond delay="1250"/>
                            </p:stCondLst>
                            <p:childTnLst>
                              <p:par>
                                <p:cTn id="12" presetID="22" presetClass="entr" presetSubtype="4" fill="hold" nodeType="after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wipe(down)">
                                      <p:cBhvr>
                                        <p:cTn id="14" dur="500"/>
                                        <p:tgtEl>
                                          <p:spTgt spid="37"/>
                                        </p:tgtEl>
                                      </p:cBhvr>
                                    </p:animEffect>
                                  </p:childTnLst>
                                </p:cTn>
                              </p:par>
                              <p:par>
                                <p:cTn id="15" presetID="22" presetClass="entr" presetSubtype="4" fill="hold" nodeType="with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wipe(down)">
                                      <p:cBhvr>
                                        <p:cTn id="17" dur="500"/>
                                        <p:tgtEl>
                                          <p:spTgt spid="38"/>
                                        </p:tgtEl>
                                      </p:cBhvr>
                                    </p:animEffect>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500"/>
                                        <p:tgtEl>
                                          <p:spTgt spid="49"/>
                                        </p:tgtEl>
                                      </p:cBhvr>
                                    </p:animEffect>
                                    <p:anim calcmode="lin" valueType="num">
                                      <p:cBhvr>
                                        <p:cTn id="22" dur="500" fill="hold"/>
                                        <p:tgtEl>
                                          <p:spTgt spid="49"/>
                                        </p:tgtEl>
                                        <p:attrNameLst>
                                          <p:attrName>ppt_x</p:attrName>
                                        </p:attrNameLst>
                                      </p:cBhvr>
                                      <p:tavLst>
                                        <p:tav tm="0">
                                          <p:val>
                                            <p:strVal val="#ppt_x"/>
                                          </p:val>
                                        </p:tav>
                                        <p:tav tm="100000">
                                          <p:val>
                                            <p:strVal val="#ppt_x"/>
                                          </p:val>
                                        </p:tav>
                                      </p:tavLst>
                                    </p:anim>
                                    <p:anim calcmode="lin" valueType="num">
                                      <p:cBhvr>
                                        <p:cTn id="23" dur="500" fill="hold"/>
                                        <p:tgtEl>
                                          <p:spTgt spid="49"/>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500"/>
                                        <p:tgtEl>
                                          <p:spTgt spid="50"/>
                                        </p:tgtEl>
                                      </p:cBhvr>
                                    </p:animEffect>
                                    <p:anim calcmode="lin" valueType="num">
                                      <p:cBhvr>
                                        <p:cTn id="27" dur="500" fill="hold"/>
                                        <p:tgtEl>
                                          <p:spTgt spid="50"/>
                                        </p:tgtEl>
                                        <p:attrNameLst>
                                          <p:attrName>ppt_x</p:attrName>
                                        </p:attrNameLst>
                                      </p:cBhvr>
                                      <p:tavLst>
                                        <p:tav tm="0">
                                          <p:val>
                                            <p:strVal val="#ppt_x"/>
                                          </p:val>
                                        </p:tav>
                                        <p:tav tm="100000">
                                          <p:val>
                                            <p:strVal val="#ppt_x"/>
                                          </p:val>
                                        </p:tav>
                                      </p:tavLst>
                                    </p:anim>
                                    <p:anim calcmode="lin" valueType="num">
                                      <p:cBhvr>
                                        <p:cTn id="28" dur="500" fill="hold"/>
                                        <p:tgtEl>
                                          <p:spTgt spid="50"/>
                                        </p:tgtEl>
                                        <p:attrNameLst>
                                          <p:attrName>ppt_y</p:attrName>
                                        </p:attrNameLst>
                                      </p:cBhvr>
                                      <p:tavLst>
                                        <p:tav tm="0">
                                          <p:val>
                                            <p:strVal val="#ppt_y+.1"/>
                                          </p:val>
                                        </p:tav>
                                        <p:tav tm="100000">
                                          <p:val>
                                            <p:strVal val="#ppt_y"/>
                                          </p:val>
                                        </p:tav>
                                      </p:tavLst>
                                    </p:anim>
                                  </p:childTnLst>
                                </p:cTn>
                              </p:par>
                            </p:childTnLst>
                          </p:cTn>
                        </p:par>
                        <p:par>
                          <p:cTn id="29" fill="hold">
                            <p:stCondLst>
                              <p:cond delay="2250"/>
                            </p:stCondLst>
                            <p:childTnLst>
                              <p:par>
                                <p:cTn id="30" presetID="16" presetClass="entr" presetSubtype="21" fill="hold" grpId="0" nodeType="after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barn(inVertical)">
                                      <p:cBhvr>
                                        <p:cTn id="32" dur="500"/>
                                        <p:tgtEl>
                                          <p:spTgt spid="52"/>
                                        </p:tgtEl>
                                      </p:cBhvr>
                                    </p:animEffect>
                                  </p:childTnLst>
                                </p:cTn>
                              </p:par>
                            </p:childTnLst>
                          </p:cTn>
                        </p:par>
                        <p:par>
                          <p:cTn id="33" fill="hold">
                            <p:stCondLst>
                              <p:cond delay="2750"/>
                            </p:stCondLst>
                            <p:childTnLst>
                              <p:par>
                                <p:cTn id="34" presetID="10" presetClass="entr" presetSubtype="0" fill="hold" grpId="0" nodeType="afterEffect">
                                  <p:stCondLst>
                                    <p:cond delay="0"/>
                                  </p:stCondLst>
                                  <p:childTnLst>
                                    <p:set>
                                      <p:cBhvr>
                                        <p:cTn id="35" dur="1" fill="hold">
                                          <p:stCondLst>
                                            <p:cond delay="0"/>
                                          </p:stCondLst>
                                        </p:cTn>
                                        <p:tgtEl>
                                          <p:spTgt spid="51"/>
                                        </p:tgtEl>
                                        <p:attrNameLst>
                                          <p:attrName>style.visibility</p:attrName>
                                        </p:attrNameLst>
                                      </p:cBhvr>
                                      <p:to>
                                        <p:strVal val="visible"/>
                                      </p:to>
                                    </p:set>
                                    <p:animEffect transition="in" filter="fade">
                                      <p:cBhvr>
                                        <p:cTn id="36" dur="500"/>
                                        <p:tgtEl>
                                          <p:spTgt spid="51"/>
                                        </p:tgtEl>
                                      </p:cBhvr>
                                    </p:animEffect>
                                  </p:childTnLst>
                                </p:cTn>
                              </p:par>
                              <p:par>
                                <p:cTn id="37" presetID="10" presetClass="entr" presetSubtype="0" fill="hold" nodeType="withEffect">
                                  <p:stCondLst>
                                    <p:cond delay="0"/>
                                  </p:stCondLst>
                                  <p:childTnLst>
                                    <p:set>
                                      <p:cBhvr>
                                        <p:cTn id="38" dur="1" fill="hold">
                                          <p:stCondLst>
                                            <p:cond delay="0"/>
                                          </p:stCondLst>
                                        </p:cTn>
                                        <p:tgtEl>
                                          <p:spTgt spid="52">
                                            <p:txEl>
                                              <p:pRg st="0" end="0"/>
                                            </p:txEl>
                                          </p:spTgt>
                                        </p:tgtEl>
                                        <p:attrNameLst>
                                          <p:attrName>style.visibility</p:attrName>
                                        </p:attrNameLst>
                                      </p:cBhvr>
                                      <p:to>
                                        <p:strVal val="visible"/>
                                      </p:to>
                                    </p:set>
                                    <p:animEffect transition="in" filter="fade">
                                      <p:cBhvr>
                                        <p:cTn id="39" dur="500"/>
                                        <p:tgtEl>
                                          <p:spTgt spid="52">
                                            <p:txEl>
                                              <p:pRg st="0" end="0"/>
                                            </p:txEl>
                                          </p:spTgt>
                                        </p:tgtEl>
                                      </p:cBhvr>
                                    </p:animEffect>
                                  </p:childTnLst>
                                </p:cTn>
                              </p:par>
                            </p:childTnLst>
                          </p:cTn>
                        </p:par>
                        <p:par>
                          <p:cTn id="40" fill="hold">
                            <p:stCondLst>
                              <p:cond delay="3250"/>
                            </p:stCondLst>
                            <p:childTnLst>
                              <p:par>
                                <p:cTn id="41" presetID="10" presetClass="entr" presetSubtype="0" fill="hold" grpId="0" nodeType="after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500"/>
                                        <p:tgtEl>
                                          <p:spTgt spid="53"/>
                                        </p:tgtEl>
                                      </p:cBhvr>
                                    </p:animEffect>
                                  </p:childTnLst>
                                </p:cTn>
                              </p:par>
                            </p:childTnLst>
                          </p:cTn>
                        </p:par>
                        <p:par>
                          <p:cTn id="44" fill="hold">
                            <p:stCondLst>
                              <p:cond delay="3750"/>
                            </p:stCondLst>
                            <p:childTnLst>
                              <p:par>
                                <p:cTn id="45" presetID="10" presetClass="entr" presetSubtype="0" fill="hold" grpId="0" nodeType="after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fade">
                                      <p:cBhvr>
                                        <p:cTn id="47" dur="500"/>
                                        <p:tgtEl>
                                          <p:spTgt spid="54"/>
                                        </p:tgtEl>
                                      </p:cBhvr>
                                    </p:animEffect>
                                  </p:childTnLst>
                                </p:cTn>
                              </p:par>
                            </p:childTnLst>
                          </p:cTn>
                        </p:par>
                        <p:par>
                          <p:cTn id="48" fill="hold">
                            <p:stCondLst>
                              <p:cond delay="4250"/>
                            </p:stCondLst>
                            <p:childTnLst>
                              <p:par>
                                <p:cTn id="49" presetID="10" presetClass="entr" presetSubtype="0" fill="hold" nodeType="afterEffect">
                                  <p:stCondLst>
                                    <p:cond delay="0"/>
                                  </p:stCondLst>
                                  <p:childTnLst>
                                    <p:set>
                                      <p:cBhvr>
                                        <p:cTn id="50" dur="1" fill="hold">
                                          <p:stCondLst>
                                            <p:cond delay="0"/>
                                          </p:stCondLst>
                                        </p:cTn>
                                        <p:tgtEl>
                                          <p:spTgt spid="63"/>
                                        </p:tgtEl>
                                        <p:attrNameLst>
                                          <p:attrName>style.visibility</p:attrName>
                                        </p:attrNameLst>
                                      </p:cBhvr>
                                      <p:to>
                                        <p:strVal val="visible"/>
                                      </p:to>
                                    </p:set>
                                    <p:animEffect transition="in" filter="fade">
                                      <p:cBhvr>
                                        <p:cTn id="51"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9" grpId="0" animBg="1"/>
      <p:bldP spid="49" grpId="0" animBg="1"/>
      <p:bldP spid="50" grpId="0"/>
      <p:bldP spid="51" grpId="0"/>
      <p:bldP spid="52" grpId="0"/>
      <p:bldP spid="53" grpId="0"/>
      <p:bldP spid="5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grpSp>
        <p:nvGrpSpPr>
          <p:cNvPr id="35" name="组合 34">
            <a:extLst>
              <a:ext uri="{FF2B5EF4-FFF2-40B4-BE49-F238E27FC236}">
                <a16:creationId xmlns:a16="http://schemas.microsoft.com/office/drawing/2014/main" id="{E696A87A-7704-97BB-2E74-CDB0F50148CC}"/>
              </a:ext>
            </a:extLst>
          </p:cNvPr>
          <p:cNvGrpSpPr>
            <a:grpSpLocks noChangeAspect="1"/>
          </p:cNvGrpSpPr>
          <p:nvPr/>
        </p:nvGrpSpPr>
        <p:grpSpPr>
          <a:xfrm>
            <a:off x="472491" y="385094"/>
            <a:ext cx="492741" cy="490840"/>
            <a:chOff x="95534" y="5186149"/>
            <a:chExt cx="1891260" cy="1883963"/>
          </a:xfrm>
        </p:grpSpPr>
        <p:cxnSp>
          <p:nvCxnSpPr>
            <p:cNvPr id="36" name="直接连接符 35">
              <a:extLst>
                <a:ext uri="{FF2B5EF4-FFF2-40B4-BE49-F238E27FC236}">
                  <a16:creationId xmlns:a16="http://schemas.microsoft.com/office/drawing/2014/main" id="{854FA907-61F2-90F1-E51C-1147A2AE6015}"/>
                </a:ext>
              </a:extLst>
            </p:cNvPr>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C18ACF02-D99E-4C5A-E6EC-CD69A788D462}"/>
                </a:ext>
              </a:extLst>
            </p:cNvPr>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382A202E-3DF8-F1B1-0030-76B2B9109A41}"/>
                </a:ext>
              </a:extLst>
            </p:cNvPr>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F0FBAEF-A9D4-11AE-3AA4-27D7E0113FB0}"/>
                </a:ext>
              </a:extLst>
            </p:cNvPr>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A2F7A343-9315-F167-5728-DF7951D01560}"/>
                </a:ext>
              </a:extLst>
            </p:cNvPr>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7456612C-5A08-C572-13AF-4DA21C603680}"/>
                </a:ext>
              </a:extLst>
            </p:cNvPr>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2AB8EDD-FD9E-787D-0BBF-C624471C89D1}"/>
                </a:ext>
              </a:extLst>
            </p:cNvPr>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9A9266DA-AE82-E04F-EAA4-C1A18616F37E}"/>
                </a:ext>
              </a:extLst>
            </p:cNvPr>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44" name="标题 44">
            <a:extLst>
              <a:ext uri="{FF2B5EF4-FFF2-40B4-BE49-F238E27FC236}">
                <a16:creationId xmlns:a16="http://schemas.microsoft.com/office/drawing/2014/main" id="{DE4CC5D8-1F14-C32C-60FE-D0863B9378BC}"/>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指令集与代码</a:t>
            </a:r>
          </a:p>
        </p:txBody>
      </p:sp>
      <p:pic>
        <p:nvPicPr>
          <p:cNvPr id="46" name="图片 45" descr="图片包含 图示&#10;&#10;描述已自动生成">
            <a:extLst>
              <a:ext uri="{FF2B5EF4-FFF2-40B4-BE49-F238E27FC236}">
                <a16:creationId xmlns:a16="http://schemas.microsoft.com/office/drawing/2014/main" id="{BE00B130-A25E-C125-3FC9-C56A8CCE78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4660" y="162443"/>
            <a:ext cx="6902703" cy="7018379"/>
          </a:xfrm>
          <a:prstGeom prst="rect">
            <a:avLst/>
          </a:prstGeom>
        </p:spPr>
      </p:pic>
      <p:sp>
        <p:nvSpPr>
          <p:cNvPr id="47" name="文本框 46">
            <a:extLst>
              <a:ext uri="{FF2B5EF4-FFF2-40B4-BE49-F238E27FC236}">
                <a16:creationId xmlns:a16="http://schemas.microsoft.com/office/drawing/2014/main" id="{7775609A-15F6-3C17-43C6-E16C53E73FBF}"/>
              </a:ext>
            </a:extLst>
          </p:cNvPr>
          <p:cNvSpPr txBox="1"/>
          <p:nvPr/>
        </p:nvSpPr>
        <p:spPr>
          <a:xfrm>
            <a:off x="9424478" y="1185532"/>
            <a:ext cx="1675152" cy="307777"/>
          </a:xfrm>
          <a:prstGeom prst="rect">
            <a:avLst/>
          </a:prstGeom>
          <a:noFill/>
        </p:spPr>
        <p:txBody>
          <a:bodyPr wrap="square" lIns="91440" tIns="0" rIns="91440" bIns="0" rtlCol="0" anchor="t">
            <a:spAutoFit/>
          </a:bodyPr>
          <a:lstStyle>
            <a:defPPr>
              <a:defRPr lang="zh-CN"/>
            </a:defPPr>
            <a:lvl1pPr lvl="0">
              <a:defRPr sz="2000" b="1">
                <a:solidFill>
                  <a:prstClr val="white"/>
                </a:solidFill>
                <a:cs typeface="+mn-ea"/>
              </a:defRPr>
            </a:lvl1pPr>
          </a:lstStyle>
          <a:p>
            <a:pPr algn="r"/>
            <a:r>
              <a:rPr lang="zh-CN" altLang="en-US" dirty="0">
                <a:solidFill>
                  <a:schemeClr val="tx1">
                    <a:lumMod val="75000"/>
                    <a:lumOff val="25000"/>
                  </a:schemeClr>
                </a:solidFill>
                <a:latin typeface="霞鹜文楷" panose="02020500000000000000" pitchFamily="18" charset="-122"/>
                <a:ea typeface="霞鹜文楷" panose="02020500000000000000" pitchFamily="18" charset="-122"/>
                <a:sym typeface="Arial"/>
              </a:rPr>
              <a:t>流程图</a:t>
            </a:r>
          </a:p>
        </p:txBody>
      </p:sp>
      <p:sp>
        <p:nvSpPr>
          <p:cNvPr id="48" name="圆角矩形 55">
            <a:extLst>
              <a:ext uri="{FF2B5EF4-FFF2-40B4-BE49-F238E27FC236}">
                <a16:creationId xmlns:a16="http://schemas.microsoft.com/office/drawing/2014/main" id="{A3F9EE15-CB15-43D6-8420-2224A8681EEC}"/>
              </a:ext>
            </a:extLst>
          </p:cNvPr>
          <p:cNvSpPr/>
          <p:nvPr/>
        </p:nvSpPr>
        <p:spPr>
          <a:xfrm flipH="1">
            <a:off x="11269187" y="1114147"/>
            <a:ext cx="151943" cy="436265"/>
          </a:xfrm>
          <a:prstGeom prst="roundRect">
            <a:avLst>
              <a:gd name="adj" fmla="val 44900"/>
            </a:avLst>
          </a:prstGeom>
          <a:solidFill>
            <a:srgbClr val="EC671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1400" b="1" dirty="0">
              <a:solidFill>
                <a:schemeClr val="tx1">
                  <a:lumMod val="75000"/>
                  <a:lumOff val="25000"/>
                </a:schemeClr>
              </a:solidFill>
              <a:latin typeface="Arial"/>
              <a:ea typeface="微软雅黑"/>
              <a:cs typeface="+mn-ea"/>
              <a:sym typeface="Arial"/>
            </a:endParaRPr>
          </a:p>
        </p:txBody>
      </p:sp>
      <p:sp>
        <p:nvSpPr>
          <p:cNvPr id="49" name="文本框 48">
            <a:extLst>
              <a:ext uri="{FF2B5EF4-FFF2-40B4-BE49-F238E27FC236}">
                <a16:creationId xmlns:a16="http://schemas.microsoft.com/office/drawing/2014/main" id="{268B31F9-F50E-96BA-6004-541B7CE6D70A}"/>
              </a:ext>
            </a:extLst>
          </p:cNvPr>
          <p:cNvSpPr txBox="1"/>
          <p:nvPr/>
        </p:nvSpPr>
        <p:spPr>
          <a:xfrm>
            <a:off x="782787" y="1186262"/>
            <a:ext cx="1396536" cy="307777"/>
          </a:xfrm>
          <a:prstGeom prst="rect">
            <a:avLst/>
          </a:prstGeom>
          <a:noFill/>
        </p:spPr>
        <p:txBody>
          <a:bodyPr wrap="none" lIns="91440" tIns="0" rIns="91440" bIns="0" rtlCol="0" anchor="t">
            <a:spAutoFit/>
          </a:bodyPr>
          <a:lstStyle>
            <a:defPPr>
              <a:defRPr lang="zh-CN"/>
            </a:defPPr>
            <a:lvl1pPr lvl="0">
              <a:defRPr sz="2000" b="1">
                <a:solidFill>
                  <a:prstClr val="white"/>
                </a:solidFill>
                <a:cs typeface="+mn-ea"/>
              </a:defRPr>
            </a:lvl1pPr>
          </a:lstStyle>
          <a:p>
            <a:r>
              <a:rPr lang="en-US" altLang="zh-CN" dirty="0">
                <a:solidFill>
                  <a:schemeClr val="tx1">
                    <a:lumMod val="75000"/>
                    <a:lumOff val="25000"/>
                  </a:schemeClr>
                </a:solidFill>
                <a:latin typeface="霞鹜文楷" panose="02020500000000000000" pitchFamily="18" charset="-122"/>
                <a:ea typeface="霞鹜文楷" panose="02020500000000000000" pitchFamily="18" charset="-122"/>
                <a:sym typeface="Arial"/>
              </a:rPr>
              <a:t>C</a:t>
            </a:r>
            <a:r>
              <a:rPr lang="zh-CN" altLang="en-US" dirty="0">
                <a:solidFill>
                  <a:schemeClr val="tx1">
                    <a:lumMod val="75000"/>
                    <a:lumOff val="25000"/>
                  </a:schemeClr>
                </a:solidFill>
                <a:latin typeface="霞鹜文楷" panose="02020500000000000000" pitchFamily="18" charset="-122"/>
                <a:ea typeface="霞鹜文楷" panose="02020500000000000000" pitchFamily="18" charset="-122"/>
                <a:sym typeface="Arial"/>
              </a:rPr>
              <a:t>代码原型</a:t>
            </a:r>
          </a:p>
        </p:txBody>
      </p:sp>
      <p:sp>
        <p:nvSpPr>
          <p:cNvPr id="50" name="圆角矩形 55">
            <a:extLst>
              <a:ext uri="{FF2B5EF4-FFF2-40B4-BE49-F238E27FC236}">
                <a16:creationId xmlns:a16="http://schemas.microsoft.com/office/drawing/2014/main" id="{32A55F21-281D-B297-7512-2D43BA6B2328}"/>
              </a:ext>
            </a:extLst>
          </p:cNvPr>
          <p:cNvSpPr/>
          <p:nvPr/>
        </p:nvSpPr>
        <p:spPr>
          <a:xfrm flipH="1">
            <a:off x="494445" y="1114147"/>
            <a:ext cx="151943" cy="436265"/>
          </a:xfrm>
          <a:prstGeom prst="roundRect">
            <a:avLst>
              <a:gd name="adj" fmla="val 44900"/>
            </a:avLst>
          </a:prstGeom>
          <a:solidFill>
            <a:srgbClr val="EC671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1400" b="1" dirty="0">
              <a:solidFill>
                <a:schemeClr val="tx1">
                  <a:lumMod val="75000"/>
                  <a:lumOff val="25000"/>
                </a:schemeClr>
              </a:solidFill>
              <a:latin typeface="Arial"/>
              <a:ea typeface="微软雅黑"/>
              <a:cs typeface="+mn-ea"/>
              <a:sym typeface="Arial"/>
            </a:endParaRPr>
          </a:p>
        </p:txBody>
      </p:sp>
      <p:sp>
        <p:nvSpPr>
          <p:cNvPr id="52" name="文本框 51">
            <a:extLst>
              <a:ext uri="{FF2B5EF4-FFF2-40B4-BE49-F238E27FC236}">
                <a16:creationId xmlns:a16="http://schemas.microsoft.com/office/drawing/2014/main" id="{D8C72E77-6810-C744-390A-D7807A29BAB0}"/>
              </a:ext>
            </a:extLst>
          </p:cNvPr>
          <p:cNvSpPr txBox="1"/>
          <p:nvPr/>
        </p:nvSpPr>
        <p:spPr>
          <a:xfrm>
            <a:off x="563869" y="1771942"/>
            <a:ext cx="3837612" cy="5016758"/>
          </a:xfrm>
          <a:prstGeom prst="rect">
            <a:avLst/>
          </a:prstGeom>
          <a:noFill/>
          <a:ln w="12700"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a:spAutoFit/>
          </a:bodyPr>
          <a:lstStyle/>
          <a:p>
            <a:r>
              <a:rPr lang="en-US" altLang="zh-CN" sz="1600" b="0" dirty="0">
                <a:solidFill>
                  <a:srgbClr val="0F4A85"/>
                </a:solidFill>
                <a:effectLst/>
                <a:latin typeface="Consolas" panose="020B0609020204030204" pitchFamily="49" charset="0"/>
              </a:rPr>
              <a:t>void</a:t>
            </a:r>
            <a:r>
              <a:rPr lang="en-US" altLang="zh-CN" sz="1600" b="0" dirty="0">
                <a:solidFill>
                  <a:srgbClr val="292929"/>
                </a:solidFill>
                <a:effectLst/>
                <a:latin typeface="Consolas" panose="020B0609020204030204" pitchFamily="49" charset="0"/>
              </a:rPr>
              <a:t> </a:t>
            </a:r>
            <a:r>
              <a:rPr lang="en-US" altLang="zh-CN" sz="1600" b="0" dirty="0">
                <a:solidFill>
                  <a:srgbClr val="5E2CBC"/>
                </a:solidFill>
                <a:effectLst/>
                <a:latin typeface="Consolas" panose="020B0609020204030204" pitchFamily="49" charset="0"/>
              </a:rPr>
              <a:t>quicksort</a:t>
            </a:r>
            <a:r>
              <a:rPr lang="en-US" altLang="zh-CN" sz="1600" b="0" dirty="0">
                <a:solidFill>
                  <a:srgbClr val="292929"/>
                </a:solidFill>
                <a:effectLst/>
                <a:latin typeface="Consolas" panose="020B0609020204030204" pitchFamily="49" charset="0"/>
              </a:rPr>
              <a:t>(</a:t>
            </a:r>
            <a:r>
              <a:rPr lang="en-US" altLang="zh-CN" sz="1600" b="0" dirty="0">
                <a:solidFill>
                  <a:srgbClr val="0F4A85"/>
                </a:solidFill>
                <a:effectLst/>
                <a:latin typeface="Consolas" panose="020B0609020204030204" pitchFamily="49" charset="0"/>
              </a:rPr>
              <a:t>int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l</a:t>
            </a:r>
            <a:r>
              <a:rPr lang="en-US" altLang="zh-CN" sz="1600" b="0" dirty="0">
                <a:solidFill>
                  <a:srgbClr val="292929"/>
                </a:solidFill>
                <a:effectLst/>
                <a:latin typeface="Consolas" panose="020B0609020204030204" pitchFamily="49" charset="0"/>
              </a:rPr>
              <a:t>, </a:t>
            </a:r>
            <a:r>
              <a:rPr lang="en-US" altLang="zh-CN" sz="1600" b="0" dirty="0">
                <a:solidFill>
                  <a:srgbClr val="0F4A85"/>
                </a:solidFill>
                <a:effectLst/>
                <a:latin typeface="Consolas" panose="020B0609020204030204" pitchFamily="49" charset="0"/>
              </a:rPr>
              <a:t>int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r</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r>
              <a:rPr lang="en-US" altLang="zh-CN" sz="1600" b="0" dirty="0">
                <a:solidFill>
                  <a:srgbClr val="0F4A85"/>
                </a:solidFill>
                <a:effectLst/>
                <a:latin typeface="Consolas" panose="020B0609020204030204" pitchFamily="49" charset="0"/>
              </a:rPr>
              <a:t>float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mid</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A</a:t>
            </a:r>
            <a:r>
              <a:rPr lang="en-US" altLang="zh-CN" sz="1600" b="0" dirty="0">
                <a:solidFill>
                  <a:srgbClr val="292929"/>
                </a:solidFill>
                <a:effectLst/>
                <a:latin typeface="Consolas" panose="020B0609020204030204" pitchFamily="49" charset="0"/>
              </a:rPr>
              <a:t>[</a:t>
            </a:r>
            <a:r>
              <a:rPr lang="en-US" altLang="zh-CN" sz="1600" b="0" dirty="0">
                <a:solidFill>
                  <a:srgbClr val="001080"/>
                </a:solidFill>
                <a:effectLst/>
                <a:latin typeface="Consolas" panose="020B0609020204030204" pitchFamily="49" charset="0"/>
              </a:rPr>
              <a:t>l</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r>
              <a:rPr lang="en-US" altLang="zh-CN" sz="1600" b="0" dirty="0">
                <a:solidFill>
                  <a:srgbClr val="0F4A85"/>
                </a:solidFill>
                <a:effectLst/>
                <a:latin typeface="Consolas" panose="020B0609020204030204" pitchFamily="49" charset="0"/>
              </a:rPr>
              <a:t>int</a:t>
            </a:r>
            <a:r>
              <a:rPr lang="en-US" altLang="zh-CN" sz="1600" b="0" dirty="0">
                <a:solidFill>
                  <a:srgbClr val="292929"/>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l</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r</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r>
              <a:rPr lang="en-US" altLang="zh-CN" sz="1600" b="0" dirty="0">
                <a:solidFill>
                  <a:srgbClr val="B5200D"/>
                </a:solidFill>
                <a:effectLst/>
                <a:latin typeface="Consolas" panose="020B0609020204030204" pitchFamily="49" charset="0"/>
              </a:rPr>
              <a:t>while</a:t>
            </a:r>
            <a:r>
              <a:rPr lang="en-US" altLang="zh-CN" sz="1600" b="0" dirty="0">
                <a:solidFill>
                  <a:srgbClr val="292929"/>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&lt;=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p>
          <a:p>
            <a:r>
              <a:rPr lang="en-US" altLang="zh-CN" sz="1600" b="0" dirty="0">
                <a:solidFill>
                  <a:srgbClr val="292929"/>
                </a:solidFill>
                <a:effectLst/>
                <a:latin typeface="Consolas" panose="020B0609020204030204" pitchFamily="49" charset="0"/>
              </a:rPr>
              <a:t>        </a:t>
            </a:r>
            <a:r>
              <a:rPr lang="en-US" altLang="zh-CN" sz="1600" b="0" dirty="0">
                <a:solidFill>
                  <a:srgbClr val="B5200D"/>
                </a:solidFill>
                <a:effectLst/>
                <a:latin typeface="Consolas" panose="020B0609020204030204" pitchFamily="49" charset="0"/>
              </a:rPr>
              <a:t>while</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A</a:t>
            </a:r>
            <a:r>
              <a:rPr lang="en-US" altLang="zh-CN" sz="1600" b="0" dirty="0">
                <a:solidFill>
                  <a:srgbClr val="292929"/>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&lt;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mid</a:t>
            </a:r>
            <a:r>
              <a:rPr lang="en-US" altLang="zh-CN" sz="1600" b="0" dirty="0">
                <a:solidFill>
                  <a:srgbClr val="292929"/>
                </a:solidFill>
                <a:effectLst/>
                <a:latin typeface="Consolas" panose="020B0609020204030204" pitchFamily="49" charset="0"/>
              </a:rPr>
              <a:t> </a:t>
            </a:r>
            <a:r>
              <a:rPr lang="en-US" altLang="zh-CN" sz="1600" b="0" dirty="0">
                <a:solidFill>
                  <a:srgbClr val="EE0000"/>
                </a:solidFill>
                <a:effectLst/>
                <a:latin typeface="Consolas" panose="020B0609020204030204" pitchFamily="49" charset="0"/>
              </a:rPr>
              <a:t>\</a:t>
            </a:r>
            <a:endParaRPr lang="en-US" altLang="zh-CN" sz="1600" b="0" dirty="0">
              <a:solidFill>
                <a:srgbClr val="292929"/>
              </a:solidFill>
              <a:effectLst/>
              <a:latin typeface="Consolas" panose="020B0609020204030204" pitchFamily="49" charset="0"/>
            </a:endParaRPr>
          </a:p>
          <a:p>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&amp;&amp;</a:t>
            </a:r>
            <a:r>
              <a:rPr lang="en-US" altLang="zh-CN" sz="1600" b="0" dirty="0">
                <a:solidFill>
                  <a:srgbClr val="292929"/>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&lt;=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r>
              <a:rPr lang="en-US" altLang="zh-CN" sz="1600" b="0" dirty="0">
                <a:solidFill>
                  <a:srgbClr val="B5200D"/>
                </a:solidFill>
                <a:effectLst/>
                <a:latin typeface="Consolas" panose="020B0609020204030204" pitchFamily="49" charset="0"/>
              </a:rPr>
              <a:t>while</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A</a:t>
            </a:r>
            <a:r>
              <a:rPr lang="en-US" altLang="zh-CN" sz="1600" b="0" dirty="0">
                <a:solidFill>
                  <a:srgbClr val="292929"/>
                </a:solidFill>
                <a:effectLst/>
                <a:latin typeface="Consolas" panose="020B0609020204030204" pitchFamily="49" charset="0"/>
              </a:rPr>
              <a:t>[</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&gt;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mid</a:t>
            </a:r>
            <a:r>
              <a:rPr lang="en-US" altLang="zh-CN" sz="1600" b="0" dirty="0">
                <a:solidFill>
                  <a:srgbClr val="292929"/>
                </a:solidFill>
                <a:effectLst/>
                <a:latin typeface="Consolas" panose="020B0609020204030204" pitchFamily="49" charset="0"/>
              </a:rPr>
              <a:t> </a:t>
            </a:r>
            <a:r>
              <a:rPr lang="en-US" altLang="zh-CN" sz="1600" b="0" dirty="0">
                <a:solidFill>
                  <a:srgbClr val="EE0000"/>
                </a:solidFill>
                <a:effectLst/>
                <a:latin typeface="Consolas" panose="020B0609020204030204" pitchFamily="49" charset="0"/>
              </a:rPr>
              <a:t>\</a:t>
            </a:r>
            <a:endParaRPr lang="en-US" altLang="zh-CN" sz="1600" b="0" dirty="0">
              <a:solidFill>
                <a:srgbClr val="292929"/>
              </a:solidFill>
              <a:effectLst/>
              <a:latin typeface="Consolas" panose="020B0609020204030204" pitchFamily="49" charset="0"/>
            </a:endParaRPr>
          </a:p>
          <a:p>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&amp;&amp;</a:t>
            </a:r>
            <a:r>
              <a:rPr lang="en-US" altLang="zh-CN" sz="1600" b="0" dirty="0">
                <a:solidFill>
                  <a:srgbClr val="292929"/>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&lt;=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j</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r>
              <a:rPr lang="en-US" altLang="zh-CN" sz="1600" b="0" dirty="0">
                <a:solidFill>
                  <a:srgbClr val="B5200D"/>
                </a:solidFill>
                <a:effectLst/>
                <a:latin typeface="Consolas" panose="020B0609020204030204" pitchFamily="49" charset="0"/>
              </a:rPr>
              <a:t>if</a:t>
            </a:r>
            <a:r>
              <a:rPr lang="en-US" altLang="zh-CN" sz="1600" b="0" dirty="0">
                <a:solidFill>
                  <a:srgbClr val="292929"/>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&lt;=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 {</a:t>
            </a:r>
          </a:p>
          <a:p>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temp</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A</a:t>
            </a:r>
            <a:r>
              <a:rPr lang="en-US" altLang="zh-CN" sz="1600" b="0" dirty="0">
                <a:solidFill>
                  <a:srgbClr val="292929"/>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A</a:t>
            </a:r>
            <a:r>
              <a:rPr lang="en-US" altLang="zh-CN" sz="1600" b="0" dirty="0">
                <a:solidFill>
                  <a:srgbClr val="292929"/>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A</a:t>
            </a:r>
            <a:r>
              <a:rPr lang="en-US" altLang="zh-CN" sz="1600" b="0" dirty="0">
                <a:solidFill>
                  <a:srgbClr val="292929"/>
                </a:solidFill>
                <a:effectLst/>
                <a:latin typeface="Consolas" panose="020B0609020204030204" pitchFamily="49" charset="0"/>
              </a:rPr>
              <a:t>[</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A</a:t>
            </a:r>
            <a:r>
              <a:rPr lang="en-US" altLang="zh-CN" sz="1600" b="0" dirty="0">
                <a:solidFill>
                  <a:srgbClr val="292929"/>
                </a:solidFill>
                <a:effectLst/>
                <a:latin typeface="Consolas" panose="020B0609020204030204" pitchFamily="49" charset="0"/>
              </a:rPr>
              <a:t>[</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temp</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j</a:t>
            </a:r>
            <a:r>
              <a:rPr lang="en-US" altLang="zh-CN" sz="1600" b="0" dirty="0">
                <a:solidFill>
                  <a:srgbClr val="000000"/>
                </a:solidFill>
                <a:effectLst/>
                <a:latin typeface="Consolas" panose="020B0609020204030204" pitchFamily="49" charset="0"/>
              </a:rPr>
              <a:t>--</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p>
          <a:p>
            <a:r>
              <a:rPr lang="en-US" altLang="zh-CN" sz="1600" b="0" dirty="0">
                <a:solidFill>
                  <a:srgbClr val="292929"/>
                </a:solidFill>
                <a:effectLst/>
                <a:latin typeface="Consolas" panose="020B0609020204030204" pitchFamily="49" charset="0"/>
              </a:rPr>
              <a:t>    }</a:t>
            </a:r>
          </a:p>
          <a:p>
            <a:r>
              <a:rPr lang="en-US" altLang="zh-CN" sz="1600" b="0" dirty="0">
                <a:solidFill>
                  <a:srgbClr val="292929"/>
                </a:solidFill>
                <a:effectLst/>
                <a:latin typeface="Consolas" panose="020B0609020204030204" pitchFamily="49" charset="0"/>
              </a:rPr>
              <a:t>    </a:t>
            </a:r>
            <a:r>
              <a:rPr lang="en-US" altLang="zh-CN" sz="1600" b="0" dirty="0">
                <a:solidFill>
                  <a:srgbClr val="B5200D"/>
                </a:solidFill>
                <a:effectLst/>
                <a:latin typeface="Consolas" panose="020B0609020204030204" pitchFamily="49" charset="0"/>
              </a:rPr>
              <a:t>if</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l</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&lt;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  </a:t>
            </a:r>
            <a:r>
              <a:rPr lang="en-US" altLang="zh-CN" sz="1600" b="0" dirty="0">
                <a:solidFill>
                  <a:srgbClr val="5E2CBC"/>
                </a:solidFill>
                <a:effectLst/>
                <a:latin typeface="Consolas" panose="020B0609020204030204" pitchFamily="49" charset="0"/>
              </a:rPr>
              <a:t>quicksort</a:t>
            </a:r>
            <a:r>
              <a:rPr lang="en-US" altLang="zh-CN" sz="1600" b="0" dirty="0">
                <a:solidFill>
                  <a:srgbClr val="292929"/>
                </a:solidFill>
                <a:effectLst/>
                <a:latin typeface="Consolas" panose="020B0609020204030204" pitchFamily="49" charset="0"/>
              </a:rPr>
              <a:t>(</a:t>
            </a:r>
            <a:r>
              <a:rPr lang="en-US" altLang="zh-CN" sz="1600" b="0" dirty="0">
                <a:solidFill>
                  <a:srgbClr val="001080"/>
                </a:solidFill>
                <a:effectLst/>
                <a:latin typeface="Consolas" panose="020B0609020204030204" pitchFamily="49" charset="0"/>
              </a:rPr>
              <a:t>l</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j</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    </a:t>
            </a:r>
            <a:r>
              <a:rPr lang="en-US" altLang="zh-CN" sz="1600" b="0" dirty="0">
                <a:solidFill>
                  <a:srgbClr val="B5200D"/>
                </a:solidFill>
                <a:effectLst/>
                <a:latin typeface="Consolas" panose="020B0609020204030204" pitchFamily="49" charset="0"/>
              </a:rPr>
              <a:t>if</a:t>
            </a:r>
            <a:r>
              <a:rPr lang="en-US" altLang="zh-CN" sz="1600" b="0" dirty="0">
                <a:solidFill>
                  <a:srgbClr val="292929"/>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 </a:t>
            </a:r>
            <a:r>
              <a:rPr lang="en-US" altLang="zh-CN" sz="1600" b="0" dirty="0">
                <a:solidFill>
                  <a:srgbClr val="000000"/>
                </a:solidFill>
                <a:effectLst/>
                <a:latin typeface="Consolas" panose="020B0609020204030204" pitchFamily="49" charset="0"/>
              </a:rPr>
              <a:t>&lt;</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r</a:t>
            </a:r>
            <a:r>
              <a:rPr lang="en-US" altLang="zh-CN" sz="1600" b="0" dirty="0">
                <a:solidFill>
                  <a:srgbClr val="292929"/>
                </a:solidFill>
                <a:effectLst/>
                <a:latin typeface="Consolas" panose="020B0609020204030204" pitchFamily="49" charset="0"/>
              </a:rPr>
              <a:t>)  </a:t>
            </a:r>
            <a:r>
              <a:rPr lang="en-US" altLang="zh-CN" sz="1600" b="0" dirty="0">
                <a:solidFill>
                  <a:srgbClr val="5E2CBC"/>
                </a:solidFill>
                <a:effectLst/>
                <a:latin typeface="Consolas" panose="020B0609020204030204" pitchFamily="49" charset="0"/>
              </a:rPr>
              <a:t>quicksort</a:t>
            </a:r>
            <a:r>
              <a:rPr lang="en-US" altLang="zh-CN" sz="1600" b="0" dirty="0">
                <a:solidFill>
                  <a:srgbClr val="292929"/>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i</a:t>
            </a:r>
            <a:r>
              <a:rPr lang="en-US" altLang="zh-CN" sz="1600" b="0" dirty="0">
                <a:solidFill>
                  <a:srgbClr val="292929"/>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r</a:t>
            </a:r>
            <a:r>
              <a:rPr lang="en-US" altLang="zh-CN" sz="1600" b="0" dirty="0">
                <a:solidFill>
                  <a:srgbClr val="292929"/>
                </a:solidFill>
                <a:effectLst/>
                <a:latin typeface="Consolas" panose="020B0609020204030204" pitchFamily="49" charset="0"/>
              </a:rPr>
              <a:t>);</a:t>
            </a:r>
          </a:p>
          <a:p>
            <a:r>
              <a:rPr lang="en-US" altLang="zh-CN" sz="1600" b="0" dirty="0">
                <a:solidFill>
                  <a:srgbClr val="292929"/>
                </a:solidFill>
                <a:effectLst/>
                <a:latin typeface="Consolas" panose="020B0609020204030204" pitchFamily="49" charset="0"/>
              </a:rPr>
              <a:t>}</a:t>
            </a:r>
          </a:p>
        </p:txBody>
      </p:sp>
      <p:sp>
        <p:nvSpPr>
          <p:cNvPr id="4" name="椭圆 3">
            <a:extLst>
              <a:ext uri="{FF2B5EF4-FFF2-40B4-BE49-F238E27FC236}">
                <a16:creationId xmlns:a16="http://schemas.microsoft.com/office/drawing/2014/main" id="{7A78697E-841D-0DCB-1417-9CA7B7995362}"/>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5" name="文本框 4">
            <a:extLst>
              <a:ext uri="{FF2B5EF4-FFF2-40B4-BE49-F238E27FC236}">
                <a16:creationId xmlns:a16="http://schemas.microsoft.com/office/drawing/2014/main" id="{069FA404-E630-8A73-199E-89CAD0680BB2}"/>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15851945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checkerboard(across)">
                                      <p:cBhvr>
                                        <p:cTn id="10" dur="500"/>
                                        <p:tgtEl>
                                          <p:spTgt spid="5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500"/>
                                        <p:tgtEl>
                                          <p:spTgt spid="49"/>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fade">
                                      <p:cBhvr>
                                        <p:cTn id="17" dur="500"/>
                                        <p:tgtEl>
                                          <p:spTgt spid="52"/>
                                        </p:tgtEl>
                                      </p:cBhvr>
                                    </p:animEffect>
                                  </p:childTnLst>
                                </p:cTn>
                              </p:par>
                            </p:childTnLst>
                          </p:cTn>
                        </p:par>
                        <p:par>
                          <p:cTn id="18" fill="hold">
                            <p:stCondLst>
                              <p:cond delay="1000"/>
                            </p:stCondLst>
                            <p:childTnLst>
                              <p:par>
                                <p:cTn id="19" presetID="5" presetClass="entr" presetSubtype="10" fill="hold" grpId="0" nodeType="after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checkerboard(across)">
                                      <p:cBhvr>
                                        <p:cTn id="21" dur="500"/>
                                        <p:tgtEl>
                                          <p:spTgt spid="4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par>
                                <p:cTn id="25" presetID="10" presetClass="entr" presetSubtype="0" fill="hold" nodeType="with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47" grpId="0"/>
      <p:bldP spid="48" grpId="0" animBg="1"/>
      <p:bldP spid="49" grpId="0"/>
      <p:bldP spid="50" grpId="0" animBg="1"/>
      <p:bldP spid="5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13" name="圆角矩形 7"/>
          <p:cNvSpPr/>
          <p:nvPr/>
        </p:nvSpPr>
        <p:spPr>
          <a:xfrm>
            <a:off x="802152" y="1775109"/>
            <a:ext cx="9709800" cy="1217731"/>
          </a:xfrm>
          <a:prstGeom prst="roundRect">
            <a:avLst/>
          </a:prstGeom>
          <a:solidFill>
            <a:srgbClr val="EC6712">
              <a:alpha val="1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a:solidFill>
                <a:schemeClr val="bg1"/>
              </a:solidFill>
              <a:latin typeface="Arial"/>
              <a:ea typeface="微软雅黑"/>
              <a:cs typeface="+mn-ea"/>
              <a:sym typeface="Arial"/>
            </a:endParaRPr>
          </a:p>
        </p:txBody>
      </p:sp>
      <p:sp>
        <p:nvSpPr>
          <p:cNvPr id="14" name="圆角矩形 8"/>
          <p:cNvSpPr/>
          <p:nvPr/>
        </p:nvSpPr>
        <p:spPr>
          <a:xfrm>
            <a:off x="802151" y="3388086"/>
            <a:ext cx="9709801" cy="1217731"/>
          </a:xfrm>
          <a:prstGeom prst="roundRect">
            <a:avLst/>
          </a:prstGeom>
          <a:solidFill>
            <a:srgbClr val="EC6712">
              <a:alpha val="1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a:solidFill>
                <a:schemeClr val="bg1"/>
              </a:solidFill>
              <a:latin typeface="Arial"/>
              <a:ea typeface="微软雅黑"/>
              <a:cs typeface="+mn-ea"/>
              <a:sym typeface="Arial"/>
            </a:endParaRPr>
          </a:p>
        </p:txBody>
      </p:sp>
      <p:sp>
        <p:nvSpPr>
          <p:cNvPr id="15" name="圆角矩形 9"/>
          <p:cNvSpPr/>
          <p:nvPr/>
        </p:nvSpPr>
        <p:spPr>
          <a:xfrm>
            <a:off x="802151" y="5072370"/>
            <a:ext cx="9709801" cy="1217731"/>
          </a:xfrm>
          <a:prstGeom prst="roundRect">
            <a:avLst/>
          </a:prstGeom>
          <a:solidFill>
            <a:srgbClr val="EC6712">
              <a:alpha val="10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a:solidFill>
                <a:schemeClr val="bg1"/>
              </a:solidFill>
              <a:latin typeface="Arial"/>
              <a:ea typeface="微软雅黑"/>
              <a:cs typeface="+mn-ea"/>
              <a:sym typeface="Arial"/>
            </a:endParaRPr>
          </a:p>
        </p:txBody>
      </p:sp>
      <p:sp>
        <p:nvSpPr>
          <p:cNvPr id="16" name="文本框 15"/>
          <p:cNvSpPr txBox="1"/>
          <p:nvPr/>
        </p:nvSpPr>
        <p:spPr>
          <a:xfrm>
            <a:off x="876293" y="1809167"/>
            <a:ext cx="9466390" cy="1161280"/>
          </a:xfrm>
          <a:prstGeom prst="rect">
            <a:avLst/>
          </a:prstGeom>
          <a:noFill/>
        </p:spPr>
        <p:txBody>
          <a:bodyPr wrap="square" rtlCol="0">
            <a:spAutoFit/>
          </a:bodyPr>
          <a:lstStyle>
            <a:defPPr>
              <a:defRPr lang="zh-CN"/>
            </a:defPPr>
            <a:lvl1pPr>
              <a:lnSpc>
                <a:spcPts val="1500"/>
              </a:lnSpc>
              <a:defRPr sz="900"/>
            </a:lvl1pPr>
          </a:lstStyle>
          <a:p>
            <a:pPr lvl="0">
              <a:lnSpc>
                <a:spcPct val="150000"/>
              </a:lnSpc>
            </a:pPr>
            <a:r>
              <a:rPr lang="zh-CN" altLang="en-US" sz="1600" dirty="0">
                <a:latin typeface="霞鹜文楷" panose="02020500000000000000" pitchFamily="18" charset="-122"/>
                <a:ea typeface="霞鹜文楷" panose="02020500000000000000" pitchFamily="18" charset="-122"/>
              </a:rPr>
              <a:t>快速排序方法会产生很多个分区，每个分区又进行一次快速排序。这些分区使用人脑（或纸笔辅助）记忆下来。这个过程中， </a:t>
            </a:r>
            <a:r>
              <a:rPr lang="zh-CN" altLang="en-US" sz="1600" b="1" dirty="0">
                <a:latin typeface="霞鹜文楷" panose="02020500000000000000" pitchFamily="18" charset="-122"/>
                <a:ea typeface="霞鹜文楷" panose="02020500000000000000" pitchFamily="18" charset="-122"/>
              </a:rPr>
              <a:t>在脑子里记 </a:t>
            </a:r>
            <a:r>
              <a:rPr lang="zh-CN" altLang="en-US" sz="1600" dirty="0">
                <a:latin typeface="霞鹜文楷" panose="02020500000000000000" pitchFamily="18" charset="-122"/>
                <a:ea typeface="霞鹜文楷" panose="02020500000000000000" pitchFamily="18" charset="-122"/>
              </a:rPr>
              <a:t>并不算指令，因为没有对数据操作。每次快速排序只需要记两个位置，命名为</a:t>
            </a:r>
            <a:r>
              <a:rPr lang="zh-CN" altLang="en-US" sz="1600" i="1" dirty="0">
                <a:latin typeface="霞鹜文楷" panose="02020500000000000000" pitchFamily="18" charset="-122"/>
                <a:ea typeface="霞鹜文楷" panose="02020500000000000000" pitchFamily="18" charset="-122"/>
              </a:rPr>
              <a:t>“左”</a:t>
            </a:r>
            <a:r>
              <a:rPr lang="zh-CN" altLang="en-US" sz="1600" dirty="0">
                <a:latin typeface="霞鹜文楷" panose="02020500000000000000" pitchFamily="18" charset="-122"/>
                <a:ea typeface="霞鹜文楷" panose="02020500000000000000" pitchFamily="18" charset="-122"/>
              </a:rPr>
              <a:t>、</a:t>
            </a:r>
            <a:r>
              <a:rPr lang="zh-CN" altLang="en-US" sz="1600" i="1" dirty="0">
                <a:latin typeface="霞鹜文楷" panose="02020500000000000000" pitchFamily="18" charset="-122"/>
                <a:ea typeface="霞鹜文楷" panose="02020500000000000000" pitchFamily="18" charset="-122"/>
              </a:rPr>
              <a:t>“右”</a:t>
            </a:r>
            <a:r>
              <a:rPr lang="zh-CN" altLang="en-US" sz="1600" dirty="0">
                <a:latin typeface="霞鹜文楷" panose="02020500000000000000" pitchFamily="18" charset="-122"/>
                <a:ea typeface="霞鹜文楷" panose="02020500000000000000" pitchFamily="18" charset="-122"/>
              </a:rPr>
              <a:t>。</a:t>
            </a: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grpSp>
        <p:nvGrpSpPr>
          <p:cNvPr id="17" name="组合 16"/>
          <p:cNvGrpSpPr/>
          <p:nvPr/>
        </p:nvGrpSpPr>
        <p:grpSpPr>
          <a:xfrm>
            <a:off x="10303803" y="1462024"/>
            <a:ext cx="740940" cy="740940"/>
            <a:chOff x="6264227" y="2431006"/>
            <a:chExt cx="740940" cy="740940"/>
          </a:xfrm>
          <a:effectLst/>
        </p:grpSpPr>
        <p:sp>
          <p:nvSpPr>
            <p:cNvPr id="18" name="圆角矩形 11"/>
            <p:cNvSpPr/>
            <p:nvPr/>
          </p:nvSpPr>
          <p:spPr>
            <a:xfrm>
              <a:off x="6264227" y="2431006"/>
              <a:ext cx="740940" cy="740940"/>
            </a:xfrm>
            <a:prstGeom prst="doubleWave">
              <a:avLst/>
            </a:prstGeom>
            <a:solidFill>
              <a:srgbClr val="EC671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1600" b="1" dirty="0">
                <a:solidFill>
                  <a:srgbClr val="FFFFFF"/>
                </a:solidFill>
                <a:latin typeface="Arial"/>
                <a:ea typeface="微软雅黑"/>
                <a:cs typeface="+mn-ea"/>
                <a:sym typeface="Arial"/>
              </a:endParaRPr>
            </a:p>
          </p:txBody>
        </p:sp>
        <p:sp>
          <p:nvSpPr>
            <p:cNvPr id="19" name="文本框 18"/>
            <p:cNvSpPr txBox="1"/>
            <p:nvPr/>
          </p:nvSpPr>
          <p:spPr>
            <a:xfrm>
              <a:off x="6341988" y="2539866"/>
              <a:ext cx="585417" cy="523220"/>
            </a:xfrm>
            <a:prstGeom prst="rect">
              <a:avLst/>
            </a:prstGeom>
            <a:noFill/>
          </p:spPr>
          <p:txBody>
            <a:bodyPr wrap="none" rtlCol="0">
              <a:spAutoFit/>
            </a:bodyPr>
            <a:lstStyle/>
            <a:p>
              <a:pPr algn="ctr"/>
              <a:r>
                <a:rPr lang="en-US" altLang="zh-CN" sz="2800" b="1" i="1" dirty="0">
                  <a:solidFill>
                    <a:srgbClr val="FFFFFF"/>
                  </a:solidFill>
                  <a:latin typeface="Arial"/>
                  <a:ea typeface="微软雅黑"/>
                  <a:cs typeface="+mn-ea"/>
                  <a:sym typeface="Arial"/>
                </a:rPr>
                <a:t>01</a:t>
              </a:r>
              <a:endParaRPr lang="zh-CN" altLang="en-US" sz="2800" b="1" i="1" dirty="0">
                <a:solidFill>
                  <a:srgbClr val="FFFFFF"/>
                </a:solidFill>
                <a:latin typeface="Arial"/>
                <a:ea typeface="微软雅黑"/>
                <a:cs typeface="+mn-ea"/>
                <a:sym typeface="Arial"/>
              </a:endParaRPr>
            </a:p>
          </p:txBody>
        </p:sp>
      </p:grpSp>
      <p:grpSp>
        <p:nvGrpSpPr>
          <p:cNvPr id="20" name="组合 19"/>
          <p:cNvGrpSpPr/>
          <p:nvPr/>
        </p:nvGrpSpPr>
        <p:grpSpPr>
          <a:xfrm>
            <a:off x="10303803" y="3238362"/>
            <a:ext cx="740940" cy="740940"/>
            <a:chOff x="6264227" y="2431006"/>
            <a:chExt cx="740940" cy="740940"/>
          </a:xfrm>
        </p:grpSpPr>
        <p:sp>
          <p:nvSpPr>
            <p:cNvPr id="21" name="圆角矩形 16"/>
            <p:cNvSpPr/>
            <p:nvPr/>
          </p:nvSpPr>
          <p:spPr>
            <a:xfrm>
              <a:off x="6264227" y="2431006"/>
              <a:ext cx="740940" cy="740940"/>
            </a:xfrm>
            <a:prstGeom prst="doubleWave">
              <a:avLst/>
            </a:prstGeom>
            <a:solidFill>
              <a:srgbClr val="EC671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latin typeface="Arial"/>
                <a:ea typeface="微软雅黑"/>
                <a:cs typeface="+mn-ea"/>
                <a:sym typeface="Arial"/>
              </a:endParaRPr>
            </a:p>
          </p:txBody>
        </p:sp>
        <p:sp>
          <p:nvSpPr>
            <p:cNvPr id="22" name="文本框 21"/>
            <p:cNvSpPr txBox="1"/>
            <p:nvPr/>
          </p:nvSpPr>
          <p:spPr>
            <a:xfrm>
              <a:off x="6341988" y="2539866"/>
              <a:ext cx="585417" cy="523220"/>
            </a:xfrm>
            <a:prstGeom prst="rect">
              <a:avLst/>
            </a:prstGeom>
            <a:noFill/>
          </p:spPr>
          <p:txBody>
            <a:bodyPr wrap="none" rtlCol="0">
              <a:spAutoFit/>
            </a:bodyPr>
            <a:lstStyle/>
            <a:p>
              <a:pPr algn="ctr"/>
              <a:r>
                <a:rPr lang="en-US" altLang="zh-CN" sz="2800" b="1" i="1" dirty="0">
                  <a:solidFill>
                    <a:srgbClr val="FFFFFF"/>
                  </a:solidFill>
                  <a:latin typeface="Arial"/>
                  <a:ea typeface="微软雅黑"/>
                  <a:cs typeface="+mn-ea"/>
                  <a:sym typeface="Arial"/>
                </a:rPr>
                <a:t>02</a:t>
              </a:r>
              <a:endParaRPr lang="zh-CN" altLang="en-US" sz="2800" b="1" i="1" dirty="0">
                <a:solidFill>
                  <a:srgbClr val="FFFFFF"/>
                </a:solidFill>
                <a:latin typeface="Arial"/>
                <a:ea typeface="微软雅黑"/>
                <a:cs typeface="+mn-ea"/>
                <a:sym typeface="Arial"/>
              </a:endParaRPr>
            </a:p>
          </p:txBody>
        </p:sp>
      </p:grpSp>
      <p:grpSp>
        <p:nvGrpSpPr>
          <p:cNvPr id="23" name="组合 22"/>
          <p:cNvGrpSpPr/>
          <p:nvPr/>
        </p:nvGrpSpPr>
        <p:grpSpPr>
          <a:xfrm>
            <a:off x="10303803" y="4868145"/>
            <a:ext cx="740940" cy="740940"/>
            <a:chOff x="6264227" y="2431006"/>
            <a:chExt cx="740940" cy="740940"/>
          </a:xfrm>
        </p:grpSpPr>
        <p:sp>
          <p:nvSpPr>
            <p:cNvPr id="24" name="圆角矩形 19"/>
            <p:cNvSpPr/>
            <p:nvPr/>
          </p:nvSpPr>
          <p:spPr>
            <a:xfrm>
              <a:off x="6264227" y="2431006"/>
              <a:ext cx="740940" cy="740940"/>
            </a:xfrm>
            <a:prstGeom prst="doubleWave">
              <a:avLst/>
            </a:prstGeom>
            <a:solidFill>
              <a:srgbClr val="EC671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dirty="0">
                <a:solidFill>
                  <a:srgbClr val="FFFFFF"/>
                </a:solidFill>
                <a:latin typeface="Arial"/>
                <a:ea typeface="微软雅黑"/>
                <a:cs typeface="+mn-ea"/>
                <a:sym typeface="Arial"/>
              </a:endParaRPr>
            </a:p>
          </p:txBody>
        </p:sp>
        <p:sp>
          <p:nvSpPr>
            <p:cNvPr id="25" name="文本框 24"/>
            <p:cNvSpPr txBox="1"/>
            <p:nvPr/>
          </p:nvSpPr>
          <p:spPr>
            <a:xfrm>
              <a:off x="6341988" y="2539866"/>
              <a:ext cx="585417" cy="523220"/>
            </a:xfrm>
            <a:prstGeom prst="rect">
              <a:avLst/>
            </a:prstGeom>
            <a:noFill/>
          </p:spPr>
          <p:txBody>
            <a:bodyPr wrap="none" rtlCol="0">
              <a:spAutoFit/>
            </a:bodyPr>
            <a:lstStyle/>
            <a:p>
              <a:pPr algn="ctr"/>
              <a:r>
                <a:rPr lang="en-US" altLang="zh-CN" sz="2800" b="1" i="1" dirty="0">
                  <a:solidFill>
                    <a:srgbClr val="FFFFFF"/>
                  </a:solidFill>
                  <a:latin typeface="Arial"/>
                  <a:ea typeface="微软雅黑"/>
                  <a:cs typeface="+mn-ea"/>
                  <a:sym typeface="Arial"/>
                </a:rPr>
                <a:t>03</a:t>
              </a:r>
              <a:endParaRPr lang="zh-CN" altLang="en-US" sz="2800" b="1" i="1" dirty="0">
                <a:solidFill>
                  <a:srgbClr val="FFFFFF"/>
                </a:solidFill>
                <a:latin typeface="Arial"/>
                <a:ea typeface="微软雅黑"/>
                <a:cs typeface="+mn-ea"/>
                <a:sym typeface="Arial"/>
              </a:endParaRPr>
            </a:p>
          </p:txBody>
        </p:sp>
      </p:grpSp>
      <p:sp>
        <p:nvSpPr>
          <p:cNvPr id="26" name="文本框 25"/>
          <p:cNvSpPr txBox="1"/>
          <p:nvPr/>
        </p:nvSpPr>
        <p:spPr>
          <a:xfrm>
            <a:off x="831215" y="3583328"/>
            <a:ext cx="9394826" cy="791948"/>
          </a:xfrm>
          <a:prstGeom prst="rect">
            <a:avLst/>
          </a:prstGeom>
          <a:noFill/>
        </p:spPr>
        <p:txBody>
          <a:bodyPr wrap="square" rtlCol="0">
            <a:spAutoFit/>
          </a:bodyPr>
          <a:lstStyle>
            <a:defPPr>
              <a:defRPr lang="zh-CN"/>
            </a:defPPr>
            <a:lvl1pPr>
              <a:lnSpc>
                <a:spcPts val="1500"/>
              </a:lnSpc>
              <a:defRPr sz="900"/>
            </a:lvl1pPr>
          </a:lstStyle>
          <a:p>
            <a:pPr lvl="0">
              <a:lnSpc>
                <a:spcPct val="150000"/>
              </a:lnSpc>
            </a:pPr>
            <a:r>
              <a:rPr lang="zh-CN" altLang="en-US" sz="1600" b="1" dirty="0">
                <a:latin typeface="霞鹜文楷" panose="02020500000000000000" pitchFamily="18" charset="-122"/>
                <a:ea typeface="霞鹜文楷" panose="02020500000000000000" pitchFamily="18" charset="-122"/>
              </a:rPr>
              <a:t>比较身高</a:t>
            </a:r>
            <a:r>
              <a:rPr lang="zh-CN" altLang="en-US" sz="1600" dirty="0">
                <a:latin typeface="霞鹜文楷" panose="02020500000000000000" pitchFamily="18" charset="-122"/>
                <a:ea typeface="霞鹜文楷" panose="02020500000000000000" pitchFamily="18" charset="-122"/>
              </a:rPr>
              <a:t> 也不算指令，因为也并未对数据直接操作。借此可比较出列的两人身高的高低（即某个人与</a:t>
            </a:r>
            <a:r>
              <a:rPr lang="zh-CN" altLang="en-US" sz="1600" i="1" dirty="0">
                <a:latin typeface="霞鹜文楷" panose="02020500000000000000" pitchFamily="18" charset="-122"/>
                <a:ea typeface="霞鹜文楷" panose="02020500000000000000" pitchFamily="18" charset="-122"/>
              </a:rPr>
              <a:t>基准值 </a:t>
            </a:r>
            <a:r>
              <a:rPr lang="zh-CN" altLang="en-US" sz="1600" dirty="0">
                <a:latin typeface="霞鹜文楷" panose="02020500000000000000" pitchFamily="18" charset="-122"/>
                <a:ea typeface="霞鹜文楷" panose="02020500000000000000" pitchFamily="18" charset="-122"/>
              </a:rPr>
              <a:t>比较）</a:t>
            </a: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27" name="文本框 26"/>
          <p:cNvSpPr txBox="1"/>
          <p:nvPr/>
        </p:nvSpPr>
        <p:spPr>
          <a:xfrm>
            <a:off x="811423" y="5228205"/>
            <a:ext cx="9596131" cy="791948"/>
          </a:xfrm>
          <a:prstGeom prst="rect">
            <a:avLst/>
          </a:prstGeom>
          <a:noFill/>
        </p:spPr>
        <p:txBody>
          <a:bodyPr wrap="square" rtlCol="0">
            <a:spAutoFit/>
          </a:bodyPr>
          <a:lstStyle>
            <a:defPPr>
              <a:defRPr lang="zh-CN"/>
            </a:defPPr>
            <a:lvl1pPr>
              <a:lnSpc>
                <a:spcPts val="1500"/>
              </a:lnSpc>
              <a:defRPr sz="900"/>
            </a:lvl1pPr>
          </a:lstStyle>
          <a:p>
            <a:pPr lvl="0">
              <a:lnSpc>
                <a:spcPct val="150000"/>
              </a:lnSpc>
            </a:pPr>
            <a:r>
              <a:rPr lang="zh-CN" altLang="en-US" sz="1600" dirty="0">
                <a:latin typeface="霞鹜文楷" panose="02020500000000000000" pitchFamily="18" charset="-122"/>
                <a:ea typeface="霞鹜文楷" panose="02020500000000000000" pitchFamily="18" charset="-122"/>
              </a:rPr>
              <a:t>选中的人</a:t>
            </a:r>
            <a:r>
              <a:rPr lang="zh-CN" altLang="en-US" sz="1600" b="1" dirty="0">
                <a:latin typeface="霞鹜文楷" panose="02020500000000000000" pitchFamily="18" charset="-122"/>
                <a:ea typeface="霞鹜文楷" panose="02020500000000000000" pitchFamily="18" charset="-122"/>
              </a:rPr>
              <a:t>“出列”或“入列”</a:t>
            </a:r>
            <a:r>
              <a:rPr lang="zh-CN" altLang="en-US" sz="1600" dirty="0">
                <a:latin typeface="霞鹜文楷" panose="02020500000000000000" pitchFamily="18" charset="-122"/>
                <a:ea typeface="霞鹜文楷" panose="02020500000000000000" pitchFamily="18" charset="-122"/>
              </a:rPr>
              <a:t>：出列后，在“寄存器”中更便于进行</a:t>
            </a:r>
            <a:r>
              <a:rPr lang="zh-CN" altLang="en-US" sz="1600" b="1" dirty="0">
                <a:latin typeface="霞鹜文楷" panose="02020500000000000000" pitchFamily="18" charset="-122"/>
                <a:ea typeface="霞鹜文楷" panose="02020500000000000000" pitchFamily="18" charset="-122"/>
              </a:rPr>
              <a:t>比较身高</a:t>
            </a:r>
            <a:r>
              <a:rPr lang="zh-CN" altLang="en-US" sz="1600" dirty="0">
                <a:latin typeface="霞鹜文楷" panose="02020500000000000000" pitchFamily="18" charset="-122"/>
                <a:ea typeface="霞鹜文楷" panose="02020500000000000000" pitchFamily="18" charset="-122"/>
              </a:rPr>
              <a:t>指令。入列指令，保证了“寄存器”中最多只同时存在两人（其中一个人一定是</a:t>
            </a:r>
            <a:r>
              <a:rPr lang="zh-CN" altLang="en-US" sz="1600" i="1" dirty="0">
                <a:latin typeface="霞鹜文楷" panose="02020500000000000000" pitchFamily="18" charset="-122"/>
                <a:ea typeface="霞鹜文楷" panose="02020500000000000000" pitchFamily="18" charset="-122"/>
              </a:rPr>
              <a:t>基准值</a:t>
            </a:r>
            <a:r>
              <a:rPr lang="zh-CN" altLang="en-US" sz="1600" dirty="0">
                <a:latin typeface="霞鹜文楷" panose="02020500000000000000" pitchFamily="18" charset="-122"/>
                <a:ea typeface="霞鹜文楷" panose="02020500000000000000" pitchFamily="18" charset="-122"/>
              </a:rPr>
              <a:t>）</a:t>
            </a: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grpSp>
        <p:nvGrpSpPr>
          <p:cNvPr id="42" name="组合 41">
            <a:extLst>
              <a:ext uri="{FF2B5EF4-FFF2-40B4-BE49-F238E27FC236}">
                <a16:creationId xmlns:a16="http://schemas.microsoft.com/office/drawing/2014/main" id="{F15E2C55-EAC3-F0E1-7F6A-C145DFE9A493}"/>
              </a:ext>
            </a:extLst>
          </p:cNvPr>
          <p:cNvGrpSpPr>
            <a:grpSpLocks noChangeAspect="1"/>
          </p:cNvGrpSpPr>
          <p:nvPr/>
        </p:nvGrpSpPr>
        <p:grpSpPr>
          <a:xfrm>
            <a:off x="472491" y="385094"/>
            <a:ext cx="492741" cy="490840"/>
            <a:chOff x="95534" y="5186149"/>
            <a:chExt cx="1891260" cy="1883963"/>
          </a:xfrm>
        </p:grpSpPr>
        <p:cxnSp>
          <p:nvCxnSpPr>
            <p:cNvPr id="43" name="直接连接符 42">
              <a:extLst>
                <a:ext uri="{FF2B5EF4-FFF2-40B4-BE49-F238E27FC236}">
                  <a16:creationId xmlns:a16="http://schemas.microsoft.com/office/drawing/2014/main" id="{83AB9843-0282-04E8-24A1-70456FB6FD7E}"/>
                </a:ext>
              </a:extLst>
            </p:cNvPr>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E912911C-9A4F-E019-5051-F05178C3E27A}"/>
                </a:ext>
              </a:extLst>
            </p:cNvPr>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2B3F5F8C-151A-1149-6923-19D8630B153E}"/>
                </a:ext>
              </a:extLst>
            </p:cNvPr>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513CFE34-A174-5036-C142-464056B10998}"/>
                </a:ext>
              </a:extLst>
            </p:cNvPr>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58DDD887-5CDE-968D-5C22-AAFF291101DD}"/>
                </a:ext>
              </a:extLst>
            </p:cNvPr>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5CE55D2A-2571-BC21-9AAA-87097CBC0B81}"/>
                </a:ext>
              </a:extLst>
            </p:cNvPr>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B18C11F-4A22-80AF-6D8A-3DD7FA75D1CB}"/>
                </a:ext>
              </a:extLst>
            </p:cNvPr>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2616D229-EC7F-3150-7EA9-7A6D1B24BFC1}"/>
                </a:ext>
              </a:extLst>
            </p:cNvPr>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51" name="标题 44">
            <a:extLst>
              <a:ext uri="{FF2B5EF4-FFF2-40B4-BE49-F238E27FC236}">
                <a16:creationId xmlns:a16="http://schemas.microsoft.com/office/drawing/2014/main" id="{E51088C4-57FF-53FE-A78D-ABDDCC034907}"/>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指令集与代码</a:t>
            </a:r>
          </a:p>
        </p:txBody>
      </p:sp>
      <p:sp>
        <p:nvSpPr>
          <p:cNvPr id="4" name="isļíḓe">
            <a:extLst>
              <a:ext uri="{FF2B5EF4-FFF2-40B4-BE49-F238E27FC236}">
                <a16:creationId xmlns:a16="http://schemas.microsoft.com/office/drawing/2014/main" id="{C0EE74B9-F33D-D3BE-B4D9-45E186B47465}"/>
              </a:ext>
            </a:extLst>
          </p:cNvPr>
          <p:cNvSpPr/>
          <p:nvPr/>
        </p:nvSpPr>
        <p:spPr>
          <a:xfrm>
            <a:off x="1264594" y="1019777"/>
            <a:ext cx="9662813" cy="480131"/>
          </a:xfrm>
          <a:prstGeom prst="rect">
            <a:avLst/>
          </a:prstGeom>
        </p:spPr>
        <p:txBody>
          <a:bodyPr anchor="b" anchorCtr="0">
            <a:noAutofit/>
          </a:bodyPr>
          <a:lstStyle/>
          <a:p>
            <a:pPr lvl="0" algn="ctr">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注意</a:t>
            </a:r>
          </a:p>
        </p:txBody>
      </p:sp>
      <p:sp>
        <p:nvSpPr>
          <p:cNvPr id="5" name="椭圆 4">
            <a:extLst>
              <a:ext uri="{FF2B5EF4-FFF2-40B4-BE49-F238E27FC236}">
                <a16:creationId xmlns:a16="http://schemas.microsoft.com/office/drawing/2014/main" id="{8B06941E-ECD2-3032-D9A4-35B8DEDAB50B}"/>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6" name="文本框 5">
            <a:extLst>
              <a:ext uri="{FF2B5EF4-FFF2-40B4-BE49-F238E27FC236}">
                <a16:creationId xmlns:a16="http://schemas.microsoft.com/office/drawing/2014/main" id="{42D90997-1350-53AB-7F4C-B935CAB847FB}"/>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fade">
                                      <p:cBhvr>
                                        <p:cTn id="30" dur="500"/>
                                        <p:tgtEl>
                                          <p:spTgt spid="26"/>
                                        </p:tgtEl>
                                      </p:cBhvr>
                                    </p:animEffect>
                                  </p:childTnLst>
                                </p:cTn>
                              </p:par>
                            </p:childTnLst>
                          </p:cTn>
                        </p:par>
                        <p:par>
                          <p:cTn id="31" fill="hold">
                            <p:stCondLst>
                              <p:cond delay="1500"/>
                            </p:stCondLst>
                            <p:childTnLst>
                              <p:par>
                                <p:cTn id="32" presetID="10" presetClass="entr" presetSubtype="0" fill="hold" grpId="0" nodeType="after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ntr" presetSubtype="0" fill="hold"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p:bldP spid="26" grpId="0"/>
      <p:bldP spid="27"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 空心 1"/>
          <p:cNvSpPr>
            <a:spLocks noChangeAspect="1"/>
          </p:cNvSpPr>
          <p:nvPr/>
        </p:nvSpPr>
        <p:spPr>
          <a:xfrm>
            <a:off x="-2565242" y="-2347676"/>
            <a:ext cx="5130483" cy="513081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 name="任意多边形: 形状 2"/>
          <p:cNvSpPr>
            <a:spLocks noChangeAspect="1"/>
          </p:cNvSpPr>
          <p:nvPr/>
        </p:nvSpPr>
        <p:spPr>
          <a:xfrm>
            <a:off x="9697558" y="-54619"/>
            <a:ext cx="12162074" cy="6877215"/>
          </a:xfrm>
          <a:custGeom>
            <a:avLst/>
            <a:gdLst>
              <a:gd name="connsiteX0" fmla="*/ 9753751 w 12162074"/>
              <a:gd name="connsiteY0" fmla="*/ 0 h 6877215"/>
              <a:gd name="connsiteX1" fmla="*/ 11288981 w 12162074"/>
              <a:gd name="connsiteY1" fmla="*/ 0 h 6877215"/>
              <a:gd name="connsiteX2" fmla="*/ 11428126 w 12162074"/>
              <a:gd name="connsiteY2" fmla="*/ 242011 h 6877215"/>
              <a:gd name="connsiteX3" fmla="*/ 12162074 w 12162074"/>
              <a:gd name="connsiteY3" fmla="*/ 3140781 h 6877215"/>
              <a:gd name="connsiteX4" fmla="*/ 10953987 w 12162074"/>
              <a:gd name="connsiteY4" fmla="*/ 6779397 h 6877215"/>
              <a:gd name="connsiteX5" fmla="*/ 10877122 w 12162074"/>
              <a:gd name="connsiteY5" fmla="*/ 6877215 h 6877215"/>
              <a:gd name="connsiteX6" fmla="*/ 9147607 w 12162074"/>
              <a:gd name="connsiteY6" fmla="*/ 6877215 h 6877215"/>
              <a:gd name="connsiteX7" fmla="*/ 9155638 w 12162074"/>
              <a:gd name="connsiteY7" fmla="*/ 6870903 h 6877215"/>
              <a:gd name="connsiteX8" fmla="*/ 10914610 w 12162074"/>
              <a:gd name="connsiteY8" fmla="*/ 3140781 h 6877215"/>
              <a:gd name="connsiteX9" fmla="*/ 9810857 w 12162074"/>
              <a:gd name="connsiteY9" fmla="*/ 65931 h 6877215"/>
              <a:gd name="connsiteX10" fmla="*/ 873093 w 12162074"/>
              <a:gd name="connsiteY10" fmla="*/ 0 h 6877215"/>
              <a:gd name="connsiteX11" fmla="*/ 2408323 w 12162074"/>
              <a:gd name="connsiteY11" fmla="*/ 0 h 6877215"/>
              <a:gd name="connsiteX12" fmla="*/ 2351217 w 12162074"/>
              <a:gd name="connsiteY12" fmla="*/ 65931 h 6877215"/>
              <a:gd name="connsiteX13" fmla="*/ 1247464 w 12162074"/>
              <a:gd name="connsiteY13" fmla="*/ 3140781 h 6877215"/>
              <a:gd name="connsiteX14" fmla="*/ 3006436 w 12162074"/>
              <a:gd name="connsiteY14" fmla="*/ 6870903 h 6877215"/>
              <a:gd name="connsiteX15" fmla="*/ 3014468 w 12162074"/>
              <a:gd name="connsiteY15" fmla="*/ 6877215 h 6877215"/>
              <a:gd name="connsiteX16" fmla="*/ 1284952 w 12162074"/>
              <a:gd name="connsiteY16" fmla="*/ 6877215 h 6877215"/>
              <a:gd name="connsiteX17" fmla="*/ 1208087 w 12162074"/>
              <a:gd name="connsiteY17" fmla="*/ 6779397 h 6877215"/>
              <a:gd name="connsiteX18" fmla="*/ 0 w 12162074"/>
              <a:gd name="connsiteY18" fmla="*/ 3140781 h 6877215"/>
              <a:gd name="connsiteX19" fmla="*/ 733949 w 12162074"/>
              <a:gd name="connsiteY19" fmla="*/ 242011 h 68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62074" h="6877215">
                <a:moveTo>
                  <a:pt x="9753751" y="0"/>
                </a:moveTo>
                <a:lnTo>
                  <a:pt x="11288981" y="0"/>
                </a:lnTo>
                <a:lnTo>
                  <a:pt x="11428126" y="242011"/>
                </a:lnTo>
                <a:cubicBezTo>
                  <a:pt x="11896198" y="1103709"/>
                  <a:pt x="12162074" y="2091194"/>
                  <a:pt x="12162074" y="3140781"/>
                </a:cubicBezTo>
                <a:cubicBezTo>
                  <a:pt x="12162074" y="4505245"/>
                  <a:pt x="11712743" y="5764755"/>
                  <a:pt x="10953987" y="6779397"/>
                </a:cubicBezTo>
                <a:lnTo>
                  <a:pt x="10877122" y="6877215"/>
                </a:lnTo>
                <a:lnTo>
                  <a:pt x="9147607" y="6877215"/>
                </a:lnTo>
                <a:lnTo>
                  <a:pt x="9155638" y="6870903"/>
                </a:lnTo>
                <a:cubicBezTo>
                  <a:pt x="10229887" y="5984283"/>
                  <a:pt x="10914610" y="4642502"/>
                  <a:pt x="10914610" y="3140781"/>
                </a:cubicBezTo>
                <a:cubicBezTo>
                  <a:pt x="10914610" y="1972776"/>
                  <a:pt x="10500395" y="901525"/>
                  <a:pt x="9810857" y="65931"/>
                </a:cubicBezTo>
                <a:close/>
                <a:moveTo>
                  <a:pt x="873093" y="0"/>
                </a:moveTo>
                <a:lnTo>
                  <a:pt x="2408323" y="0"/>
                </a:lnTo>
                <a:lnTo>
                  <a:pt x="2351217" y="65931"/>
                </a:lnTo>
                <a:cubicBezTo>
                  <a:pt x="1661680" y="901525"/>
                  <a:pt x="1247464" y="1972776"/>
                  <a:pt x="1247464" y="3140781"/>
                </a:cubicBezTo>
                <a:cubicBezTo>
                  <a:pt x="1247464" y="4642502"/>
                  <a:pt x="1932188" y="5984283"/>
                  <a:pt x="3006436" y="6870903"/>
                </a:cubicBezTo>
                <a:lnTo>
                  <a:pt x="3014468" y="6877215"/>
                </a:lnTo>
                <a:lnTo>
                  <a:pt x="1284952" y="6877215"/>
                </a:lnTo>
                <a:lnTo>
                  <a:pt x="1208087" y="6779397"/>
                </a:lnTo>
                <a:cubicBezTo>
                  <a:pt x="449331" y="5764755"/>
                  <a:pt x="0" y="4505245"/>
                  <a:pt x="0" y="3140781"/>
                </a:cubicBezTo>
                <a:cubicBezTo>
                  <a:pt x="0" y="2091194"/>
                  <a:pt x="265876" y="1103709"/>
                  <a:pt x="733949" y="242011"/>
                </a:cubicBezTo>
                <a:close/>
              </a:path>
            </a:pathLst>
          </a:cu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Arial"/>
              <a:ea typeface="微软雅黑"/>
              <a:sym typeface="Arial"/>
            </a:endParaRPr>
          </a:p>
        </p:txBody>
      </p:sp>
      <p:grpSp>
        <p:nvGrpSpPr>
          <p:cNvPr id="4" name="组合 3"/>
          <p:cNvGrpSpPr/>
          <p:nvPr/>
        </p:nvGrpSpPr>
        <p:grpSpPr>
          <a:xfrm>
            <a:off x="-883704" y="1545037"/>
            <a:ext cx="1891260" cy="1883963"/>
            <a:chOff x="95534" y="5186149"/>
            <a:chExt cx="1891260" cy="1883963"/>
          </a:xfrm>
        </p:grpSpPr>
        <p:cxnSp>
          <p:nvCxnSpPr>
            <p:cNvPr id="5" name="直接连接符 4"/>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5" name="标题 44"/>
          <p:cNvSpPr txBox="1"/>
          <p:nvPr/>
        </p:nvSpPr>
        <p:spPr>
          <a:xfrm>
            <a:off x="2226979" y="3013994"/>
            <a:ext cx="9795390" cy="111697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7200" spc="300" dirty="0">
                <a:solidFill>
                  <a:schemeClr val="bg2">
                    <a:lumMod val="25000"/>
                  </a:schemeClr>
                </a:solidFill>
                <a:latin typeface="霞鹜文楷" panose="02020500000000000000" pitchFamily="18" charset="-122"/>
                <a:ea typeface="霞鹜文楷" panose="02020500000000000000" pitchFamily="18" charset="-122"/>
                <a:sym typeface="Arial"/>
              </a:rPr>
              <a:t>执行效果与日志</a:t>
            </a:r>
          </a:p>
        </p:txBody>
      </p:sp>
      <p:sp>
        <p:nvSpPr>
          <p:cNvPr id="16" name="Title 44_1"/>
          <p:cNvSpPr txBox="1"/>
          <p:nvPr/>
        </p:nvSpPr>
        <p:spPr>
          <a:xfrm>
            <a:off x="2260585" y="2194159"/>
            <a:ext cx="10117137" cy="775469"/>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r>
              <a:rPr lang="en-US" altLang="zh-CN" sz="4800" dirty="0">
                <a:solidFill>
                  <a:srgbClr val="EC6712"/>
                </a:solidFill>
                <a:latin typeface="霞鹜文楷" panose="02020500000000000000" pitchFamily="18" charset="-122"/>
                <a:ea typeface="霞鹜文楷" panose="02020500000000000000" pitchFamily="18" charset="-122"/>
                <a:sym typeface="Arial"/>
              </a:rPr>
              <a:t>PART III</a:t>
            </a:r>
            <a:endParaRPr lang="zh-CN" altLang="en-US" sz="4800" dirty="0">
              <a:solidFill>
                <a:srgbClr val="EC6712"/>
              </a:solidFill>
              <a:latin typeface="霞鹜文楷" panose="02020500000000000000" pitchFamily="18" charset="-122"/>
              <a:ea typeface="霞鹜文楷" panose="02020500000000000000" pitchFamily="18" charset="-122"/>
              <a:sym typeface="Arial"/>
            </a:endParaRPr>
          </a:p>
        </p:txBody>
      </p:sp>
      <p:sp>
        <p:nvSpPr>
          <p:cNvPr id="17" name="副标题 2"/>
          <p:cNvSpPr txBox="1"/>
          <p:nvPr/>
        </p:nvSpPr>
        <p:spPr>
          <a:xfrm>
            <a:off x="4405086" y="4227723"/>
            <a:ext cx="4521199" cy="41287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10000"/>
              </a:lnSpc>
              <a:spcBef>
                <a:spcPts val="0"/>
              </a:spcBef>
              <a:buNone/>
            </a:pPr>
            <a:r>
              <a:rPr lang="zh-CN" altLang="en-US" sz="2000" dirty="0">
                <a:solidFill>
                  <a:schemeClr val="bg1">
                    <a:lumMod val="50000"/>
                  </a:schemeClr>
                </a:solidFill>
                <a:latin typeface="霞鹜文楷" panose="02020500000000000000" pitchFamily="18" charset="-122"/>
                <a:ea typeface="霞鹜文楷" panose="02020500000000000000" pitchFamily="18" charset="-122"/>
                <a:sym typeface="Arial"/>
              </a:rPr>
              <a:t>含快进后的录像视频及相关统计数据</a:t>
            </a:r>
          </a:p>
        </p:txBody>
      </p:sp>
      <p:cxnSp>
        <p:nvCxnSpPr>
          <p:cNvPr id="18" name="直接连接符 17"/>
          <p:cNvCxnSpPr/>
          <p:nvPr/>
        </p:nvCxnSpPr>
        <p:spPr>
          <a:xfrm>
            <a:off x="2370259" y="4434158"/>
            <a:ext cx="1088020" cy="0"/>
          </a:xfrm>
          <a:prstGeom prst="line">
            <a:avLst/>
          </a:prstGeom>
          <a:noFill/>
          <a:ln w="6350" cap="flat" cmpd="sng" algn="ctr">
            <a:solidFill>
              <a:srgbClr val="EC6712"/>
            </a:solidFill>
            <a:prstDash val="solid"/>
            <a:miter lim="800000"/>
            <a:tailEnd type="arrow"/>
          </a:ln>
          <a:effectLst/>
        </p:spPr>
      </p:cxnSp>
      <p:sp>
        <p:nvSpPr>
          <p:cNvPr id="19" name="椭圆 18"/>
          <p:cNvSpPr>
            <a:spLocks noChangeAspect="1"/>
          </p:cNvSpPr>
          <p:nvPr/>
        </p:nvSpPr>
        <p:spPr>
          <a:xfrm>
            <a:off x="7888988" y="6232747"/>
            <a:ext cx="1184494" cy="1179697"/>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grpSp>
        <p:nvGrpSpPr>
          <p:cNvPr id="20" name="组合 19"/>
          <p:cNvGrpSpPr/>
          <p:nvPr/>
        </p:nvGrpSpPr>
        <p:grpSpPr>
          <a:xfrm>
            <a:off x="11246370" y="1618395"/>
            <a:ext cx="1891260" cy="1883963"/>
            <a:chOff x="95534" y="5186149"/>
            <a:chExt cx="1891260" cy="1883963"/>
          </a:xfrm>
        </p:grpSpPr>
        <p:cxnSp>
          <p:nvCxnSpPr>
            <p:cNvPr id="21" name="直接连接符 20"/>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4" name="椭圆 13">
            <a:extLst>
              <a:ext uri="{FF2B5EF4-FFF2-40B4-BE49-F238E27FC236}">
                <a16:creationId xmlns:a16="http://schemas.microsoft.com/office/drawing/2014/main" id="{FCF78341-4C7E-2A8F-A13E-A53A04C62E41}"/>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29" name="文本框 28">
            <a:extLst>
              <a:ext uri="{FF2B5EF4-FFF2-40B4-BE49-F238E27FC236}">
                <a16:creationId xmlns:a16="http://schemas.microsoft.com/office/drawing/2014/main" id="{6D4D7159-991B-77CE-1390-5DAB66FFB256}"/>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41213177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up)">
                                      <p:cBhvr>
                                        <p:cTn id="10" dur="500"/>
                                        <p:tgtEl>
                                          <p:spTgt spid="3"/>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anim calcmode="lin" valueType="num">
                                      <p:cBhvr>
                                        <p:cTn id="27" dur="500" fill="hold"/>
                                        <p:tgtEl>
                                          <p:spTgt spid="16"/>
                                        </p:tgtEl>
                                        <p:attrNameLst>
                                          <p:attrName>ppt_x</p:attrName>
                                        </p:attrNameLst>
                                      </p:cBhvr>
                                      <p:tavLst>
                                        <p:tav tm="0">
                                          <p:val>
                                            <p:strVal val="#ppt_x"/>
                                          </p:val>
                                        </p:tav>
                                        <p:tav tm="100000">
                                          <p:val>
                                            <p:strVal val="#ppt_x"/>
                                          </p:val>
                                        </p:tav>
                                      </p:tavLst>
                                    </p:anim>
                                    <p:anim calcmode="lin" valueType="num">
                                      <p:cBhvr>
                                        <p:cTn id="28" dur="500" fill="hold"/>
                                        <p:tgtEl>
                                          <p:spTgt spid="16"/>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2"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anim calcmode="lin" valueType="num">
                                      <p:cBhvr>
                                        <p:cTn id="33" dur="500" fill="hold"/>
                                        <p:tgtEl>
                                          <p:spTgt spid="15"/>
                                        </p:tgtEl>
                                        <p:attrNameLst>
                                          <p:attrName>ppt_x</p:attrName>
                                        </p:attrNameLst>
                                      </p:cBhvr>
                                      <p:tavLst>
                                        <p:tav tm="0">
                                          <p:val>
                                            <p:strVal val="#ppt_x"/>
                                          </p:val>
                                        </p:tav>
                                        <p:tav tm="100000">
                                          <p:val>
                                            <p:strVal val="#ppt_x"/>
                                          </p:val>
                                        </p:tav>
                                      </p:tavLst>
                                    </p:anim>
                                    <p:anim calcmode="lin" valueType="num">
                                      <p:cBhvr>
                                        <p:cTn id="34" dur="500" fill="hold"/>
                                        <p:tgtEl>
                                          <p:spTgt spid="15"/>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10" presetClass="entr" presetSubtype="0"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5" grpId="0"/>
      <p:bldP spid="16" grpId="0"/>
      <p:bldP spid="17" grpId="0"/>
      <p:bldP spid="1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grpSp>
        <p:nvGrpSpPr>
          <p:cNvPr id="35" name="组合 34">
            <a:extLst>
              <a:ext uri="{FF2B5EF4-FFF2-40B4-BE49-F238E27FC236}">
                <a16:creationId xmlns:a16="http://schemas.microsoft.com/office/drawing/2014/main" id="{E696A87A-7704-97BB-2E74-CDB0F50148CC}"/>
              </a:ext>
            </a:extLst>
          </p:cNvPr>
          <p:cNvGrpSpPr>
            <a:grpSpLocks noChangeAspect="1"/>
          </p:cNvGrpSpPr>
          <p:nvPr/>
        </p:nvGrpSpPr>
        <p:grpSpPr>
          <a:xfrm>
            <a:off x="472491" y="385094"/>
            <a:ext cx="492741" cy="490840"/>
            <a:chOff x="95534" y="5186149"/>
            <a:chExt cx="1891260" cy="1883963"/>
          </a:xfrm>
        </p:grpSpPr>
        <p:cxnSp>
          <p:nvCxnSpPr>
            <p:cNvPr id="36" name="直接连接符 35">
              <a:extLst>
                <a:ext uri="{FF2B5EF4-FFF2-40B4-BE49-F238E27FC236}">
                  <a16:creationId xmlns:a16="http://schemas.microsoft.com/office/drawing/2014/main" id="{854FA907-61F2-90F1-E51C-1147A2AE6015}"/>
                </a:ext>
              </a:extLst>
            </p:cNvPr>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C18ACF02-D99E-4C5A-E6EC-CD69A788D462}"/>
                </a:ext>
              </a:extLst>
            </p:cNvPr>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382A202E-3DF8-F1B1-0030-76B2B9109A41}"/>
                </a:ext>
              </a:extLst>
            </p:cNvPr>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F0FBAEF-A9D4-11AE-3AA4-27D7E0113FB0}"/>
                </a:ext>
              </a:extLst>
            </p:cNvPr>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A2F7A343-9315-F167-5728-DF7951D01560}"/>
                </a:ext>
              </a:extLst>
            </p:cNvPr>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7456612C-5A08-C572-13AF-4DA21C603680}"/>
                </a:ext>
              </a:extLst>
            </p:cNvPr>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2AB8EDD-FD9E-787D-0BBF-C624471C89D1}"/>
                </a:ext>
              </a:extLst>
            </p:cNvPr>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9A9266DA-AE82-E04F-EAA4-C1A18616F37E}"/>
                </a:ext>
              </a:extLst>
            </p:cNvPr>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44" name="标题 44">
            <a:extLst>
              <a:ext uri="{FF2B5EF4-FFF2-40B4-BE49-F238E27FC236}">
                <a16:creationId xmlns:a16="http://schemas.microsoft.com/office/drawing/2014/main" id="{DE4CC5D8-1F14-C32C-60FE-D0863B9378BC}"/>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执行效果</a:t>
            </a:r>
          </a:p>
        </p:txBody>
      </p:sp>
      <p:pic>
        <p:nvPicPr>
          <p:cNvPr id="2" name="A310-4">
            <a:hlinkClick r:id="" action="ppaction://media"/>
            <a:extLst>
              <a:ext uri="{FF2B5EF4-FFF2-40B4-BE49-F238E27FC236}">
                <a16:creationId xmlns:a16="http://schemas.microsoft.com/office/drawing/2014/main" id="{613F0081-E916-2ECD-91A3-09E2E958C5E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59455" y="1059659"/>
            <a:ext cx="9673089" cy="5441112"/>
          </a:xfrm>
          <a:prstGeom prst="rect">
            <a:avLst/>
          </a:prstGeom>
        </p:spPr>
      </p:pic>
      <p:sp>
        <p:nvSpPr>
          <p:cNvPr id="3" name="圆角矩形 55">
            <a:extLst>
              <a:ext uri="{FF2B5EF4-FFF2-40B4-BE49-F238E27FC236}">
                <a16:creationId xmlns:a16="http://schemas.microsoft.com/office/drawing/2014/main" id="{B5C6D6CA-F767-4B64-2364-21C6E20315AF}"/>
              </a:ext>
            </a:extLst>
          </p:cNvPr>
          <p:cNvSpPr/>
          <p:nvPr/>
        </p:nvSpPr>
        <p:spPr>
          <a:xfrm flipH="1">
            <a:off x="2988980" y="410529"/>
            <a:ext cx="151943" cy="436265"/>
          </a:xfrm>
          <a:prstGeom prst="roundRect">
            <a:avLst>
              <a:gd name="adj" fmla="val 44900"/>
            </a:avLst>
          </a:prstGeom>
          <a:solidFill>
            <a:srgbClr val="EC671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1400" b="1" dirty="0">
              <a:solidFill>
                <a:schemeClr val="tx1">
                  <a:lumMod val="75000"/>
                  <a:lumOff val="25000"/>
                </a:schemeClr>
              </a:solidFill>
              <a:latin typeface="Arial"/>
              <a:ea typeface="微软雅黑"/>
              <a:cs typeface="+mn-ea"/>
              <a:sym typeface="Arial"/>
            </a:endParaRPr>
          </a:p>
        </p:txBody>
      </p:sp>
      <p:sp>
        <p:nvSpPr>
          <p:cNvPr id="4" name="ïṧḷîḑê">
            <a:extLst>
              <a:ext uri="{FF2B5EF4-FFF2-40B4-BE49-F238E27FC236}">
                <a16:creationId xmlns:a16="http://schemas.microsoft.com/office/drawing/2014/main" id="{7AF469DD-A991-7D06-136D-E9E81C2E71E8}"/>
              </a:ext>
            </a:extLst>
          </p:cNvPr>
          <p:cNvSpPr txBox="1"/>
          <p:nvPr/>
        </p:nvSpPr>
        <p:spPr>
          <a:xfrm>
            <a:off x="3141869" y="440353"/>
            <a:ext cx="1210588" cy="400110"/>
          </a:xfrm>
          <a:prstGeom prst="rect">
            <a:avLst/>
          </a:prstGeom>
          <a:noFill/>
        </p:spPr>
        <p:txBody>
          <a:bodyPr wrap="none" rtlCol="0">
            <a:spAutoFit/>
          </a:bodyPr>
          <a:lstStyle/>
          <a:p>
            <a:pPr lvl="0">
              <a:buSzPct val="25000"/>
              <a:defRPr/>
            </a:pPr>
            <a:r>
              <a:rPr lang="zh-CN" altLang="en-US" sz="20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请看视频</a:t>
            </a:r>
            <a:endParaRPr lang="en-US" altLang="zh-CN" sz="2000" b="1" i="1" dirty="0">
              <a:solidFill>
                <a:srgbClr val="EC6712"/>
              </a:solidFill>
              <a:latin typeface="霞鹜文楷" panose="02020500000000000000" pitchFamily="18" charset="-122"/>
              <a:ea typeface="霞鹜文楷" panose="02020500000000000000" pitchFamily="18" charset="-122"/>
              <a:cs typeface="+mn-ea"/>
              <a:sym typeface="Arial"/>
            </a:endParaRPr>
          </a:p>
        </p:txBody>
      </p:sp>
      <p:sp>
        <p:nvSpPr>
          <p:cNvPr id="7" name="椭圆 6">
            <a:extLst>
              <a:ext uri="{FF2B5EF4-FFF2-40B4-BE49-F238E27FC236}">
                <a16:creationId xmlns:a16="http://schemas.microsoft.com/office/drawing/2014/main" id="{EC9D5491-AB92-FCCA-4965-E737D643ED92}"/>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8" name="文本框 7">
            <a:extLst>
              <a:ext uri="{FF2B5EF4-FFF2-40B4-BE49-F238E27FC236}">
                <a16:creationId xmlns:a16="http://schemas.microsoft.com/office/drawing/2014/main" id="{8CA7CE33-6086-B737-4EC7-2A2EE261387F}"/>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10615214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fade">
                                      <p:cBhvr>
                                        <p:cTn id="14" dur="500"/>
                                        <p:tgtEl>
                                          <p:spTgt spid="4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par>
                          <p:cTn id="22" fill="hold">
                            <p:stCondLst>
                              <p:cond delay="1500"/>
                            </p:stCondLst>
                            <p:childTnLst>
                              <p:par>
                                <p:cTn id="23" presetID="10" presetClass="entr" presetSubtype="0"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mediacall" presetSubtype="0" fill="hold" nodeType="clickEffect">
                                  <p:stCondLst>
                                    <p:cond delay="0"/>
                                  </p:stCondLst>
                                  <p:childTnLst>
                                    <p:cmd type="call" cmd="playFrom(0.0)">
                                      <p:cBhvr>
                                        <p:cTn id="29" dur="100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30" fill="hold" display="0">
                  <p:stCondLst>
                    <p:cond delay="indefinite"/>
                  </p:stCondLst>
                </p:cTn>
                <p:tgtEl>
                  <p:spTgt spid="2"/>
                </p:tgtEl>
              </p:cMediaNode>
            </p:video>
            <p:seq concurrent="1" nextAc="seek">
              <p:cTn id="31" restart="whenNotActive" fill="hold" evtFilter="cancelBubble" nodeType="interactiveSeq">
                <p:stCondLst>
                  <p:cond evt="onClick" delay="0">
                    <p:tgtEl>
                      <p:spTgt spid="2"/>
                    </p:tgtEl>
                  </p:cond>
                </p:stCondLst>
                <p:endSync evt="end" delay="0">
                  <p:rtn val="all"/>
                </p:endSync>
                <p:childTnLst>
                  <p:par>
                    <p:cTn id="32" fill="hold">
                      <p:stCondLst>
                        <p:cond delay="0"/>
                      </p:stCondLst>
                      <p:childTnLst>
                        <p:par>
                          <p:cTn id="33" fill="hold">
                            <p:stCondLst>
                              <p:cond delay="0"/>
                            </p:stCondLst>
                            <p:childTnLst>
                              <p:par>
                                <p:cTn id="34" presetID="2" presetClass="mediacall" presetSubtype="0" fill="hold" nodeType="clickEffect">
                                  <p:stCondLst>
                                    <p:cond delay="0"/>
                                  </p:stCondLst>
                                  <p:childTnLst>
                                    <p:cmd type="call" cmd="togglePause">
                                      <p:cBhvr>
                                        <p:cTn id="35" dur="1" fill="hold"/>
                                        <p:tgtEl>
                                          <p:spTgt spid="2"/>
                                        </p:tgtEl>
                                      </p:cBhvr>
                                    </p:cmd>
                                  </p:childTnLst>
                                </p:cTn>
                              </p:par>
                            </p:childTnLst>
                          </p:cTn>
                        </p:par>
                      </p:childTnLst>
                    </p:cTn>
                  </p:par>
                </p:childTnLst>
              </p:cTn>
              <p:nextCondLst>
                <p:cond evt="onClick" delay="0">
                  <p:tgtEl>
                    <p:spTgt spid="2"/>
                  </p:tgtEl>
                </p:cond>
              </p:nextCondLst>
            </p:seq>
          </p:childTnLst>
        </p:cTn>
      </p:par>
    </p:tnLst>
    <p:bldLst>
      <p:bldP spid="12" grpId="0" animBg="1"/>
      <p:bldP spid="44" grpId="0"/>
      <p:bldP spid="3" grpId="0" animBg="1"/>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4" name="标题 44">
            <a:extLst>
              <a:ext uri="{FF2B5EF4-FFF2-40B4-BE49-F238E27FC236}">
                <a16:creationId xmlns:a16="http://schemas.microsoft.com/office/drawing/2014/main" id="{058D1E3E-8D60-04FD-1A3F-695529F5A6CF}"/>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执行效果</a:t>
            </a:r>
          </a:p>
        </p:txBody>
      </p:sp>
      <p:sp>
        <p:nvSpPr>
          <p:cNvPr id="37" name="isļíḓe">
            <a:extLst>
              <a:ext uri="{FF2B5EF4-FFF2-40B4-BE49-F238E27FC236}">
                <a16:creationId xmlns:a16="http://schemas.microsoft.com/office/drawing/2014/main" id="{E6D7E4A1-03FB-F578-017F-0ED36357ED56}"/>
              </a:ext>
            </a:extLst>
          </p:cNvPr>
          <p:cNvSpPr/>
          <p:nvPr/>
        </p:nvSpPr>
        <p:spPr>
          <a:xfrm>
            <a:off x="1264594" y="1019777"/>
            <a:ext cx="9662813" cy="480131"/>
          </a:xfrm>
          <a:prstGeom prst="rect">
            <a:avLst/>
          </a:prstGeom>
        </p:spPr>
        <p:txBody>
          <a:bodyPr anchor="b" anchorCtr="0">
            <a:noAutofit/>
          </a:bodyPr>
          <a:lstStyle/>
          <a:p>
            <a:pPr lvl="0" algn="ctr">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排序前就位</a:t>
            </a:r>
          </a:p>
        </p:txBody>
      </p:sp>
      <p:pic>
        <p:nvPicPr>
          <p:cNvPr id="13" name="图片 12" descr="一群人站在草地上&#10;&#10;描述已自动生成">
            <a:extLst>
              <a:ext uri="{FF2B5EF4-FFF2-40B4-BE49-F238E27FC236}">
                <a16:creationId xmlns:a16="http://schemas.microsoft.com/office/drawing/2014/main" id="{96A292A4-EBD5-E73D-6BD1-CC9B1DCDF4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787" y="1605557"/>
            <a:ext cx="8882964" cy="4996667"/>
          </a:xfrm>
          <a:prstGeom prst="rect">
            <a:avLst/>
          </a:prstGeom>
        </p:spPr>
      </p:pic>
      <p:pic>
        <p:nvPicPr>
          <p:cNvPr id="15" name="图片 14">
            <a:extLst>
              <a:ext uri="{FF2B5EF4-FFF2-40B4-BE49-F238E27FC236}">
                <a16:creationId xmlns:a16="http://schemas.microsoft.com/office/drawing/2014/main" id="{C0263B5D-7803-93EB-1FE0-62044B62E61A}"/>
              </a:ext>
            </a:extLst>
          </p:cNvPr>
          <p:cNvPicPr>
            <a:picLocks noChangeAspect="1"/>
          </p:cNvPicPr>
          <p:nvPr/>
        </p:nvPicPr>
        <p:blipFill>
          <a:blip r:embed="rId3"/>
          <a:stretch>
            <a:fillRect/>
          </a:stretch>
        </p:blipFill>
        <p:spPr>
          <a:xfrm>
            <a:off x="9920494" y="1197409"/>
            <a:ext cx="1838706" cy="2688347"/>
          </a:xfrm>
          <a:prstGeom prst="rect">
            <a:avLst/>
          </a:prstGeom>
        </p:spPr>
      </p:pic>
      <p:pic>
        <p:nvPicPr>
          <p:cNvPr id="17" name="图片 16" descr="穿黑色衣服的人&#10;&#10;低可信度描述已自动生成">
            <a:extLst>
              <a:ext uri="{FF2B5EF4-FFF2-40B4-BE49-F238E27FC236}">
                <a16:creationId xmlns:a16="http://schemas.microsoft.com/office/drawing/2014/main" id="{4B78790E-BABD-C289-5CCC-445251FF05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9614044" y="4410342"/>
            <a:ext cx="2451606" cy="1838705"/>
          </a:xfrm>
          <a:prstGeom prst="rect">
            <a:avLst/>
          </a:prstGeom>
        </p:spPr>
      </p:pic>
      <p:sp>
        <p:nvSpPr>
          <p:cNvPr id="2" name="椭圆 1">
            <a:extLst>
              <a:ext uri="{FF2B5EF4-FFF2-40B4-BE49-F238E27FC236}">
                <a16:creationId xmlns:a16="http://schemas.microsoft.com/office/drawing/2014/main" id="{60D2C631-1632-2B28-450C-1ABAB06F1384}"/>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4" name="文本框 13">
            <a:extLst>
              <a:ext uri="{FF2B5EF4-FFF2-40B4-BE49-F238E27FC236}">
                <a16:creationId xmlns:a16="http://schemas.microsoft.com/office/drawing/2014/main" id="{F3B9CEC7-669D-C09B-9D01-A5D96ADF735E}"/>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1880568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pic>
        <p:nvPicPr>
          <p:cNvPr id="44" name="图形 43" descr="秒表 纯色填充">
            <a:extLst>
              <a:ext uri="{FF2B5EF4-FFF2-40B4-BE49-F238E27FC236}">
                <a16:creationId xmlns:a16="http://schemas.microsoft.com/office/drawing/2014/main" id="{67281BED-AAF0-D287-0820-184459618E0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93396" y="1819281"/>
            <a:ext cx="914400" cy="914400"/>
          </a:xfrm>
          <a:prstGeom prst="rect">
            <a:avLst/>
          </a:prstGeom>
        </p:spPr>
      </p:pic>
      <p:pic>
        <p:nvPicPr>
          <p:cNvPr id="46" name="图形 45" descr="带箭头的圆圈 纯色填充">
            <a:extLst>
              <a:ext uri="{FF2B5EF4-FFF2-40B4-BE49-F238E27FC236}">
                <a16:creationId xmlns:a16="http://schemas.microsoft.com/office/drawing/2014/main" id="{4DD5BCB3-2CED-E8A3-06EA-15F9588F69E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922875" y="3254125"/>
            <a:ext cx="798433" cy="798433"/>
          </a:xfrm>
          <a:prstGeom prst="rect">
            <a:avLst/>
          </a:prstGeom>
        </p:spPr>
      </p:pic>
      <p:pic>
        <p:nvPicPr>
          <p:cNvPr id="48" name="图形 47" descr="小丑 纯色填充">
            <a:extLst>
              <a:ext uri="{FF2B5EF4-FFF2-40B4-BE49-F238E27FC236}">
                <a16:creationId xmlns:a16="http://schemas.microsoft.com/office/drawing/2014/main" id="{40B9D393-F780-F382-84F2-CCBBC8FECF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05658" y="3273298"/>
            <a:ext cx="523948" cy="523948"/>
          </a:xfrm>
          <a:prstGeom prst="rect">
            <a:avLst/>
          </a:prstGeom>
        </p:spPr>
      </p:pic>
      <p:sp>
        <p:nvSpPr>
          <p:cNvPr id="49" name="标题 44">
            <a:extLst>
              <a:ext uri="{FF2B5EF4-FFF2-40B4-BE49-F238E27FC236}">
                <a16:creationId xmlns:a16="http://schemas.microsoft.com/office/drawing/2014/main" id="{DC108063-6A35-33BD-F33A-448E03990FC4}"/>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执行效果</a:t>
            </a:r>
          </a:p>
        </p:txBody>
      </p:sp>
      <p:pic>
        <p:nvPicPr>
          <p:cNvPr id="23" name="图片 22" descr="一群人站在草地上&#10;&#10;描述已自动生成">
            <a:extLst>
              <a:ext uri="{FF2B5EF4-FFF2-40B4-BE49-F238E27FC236}">
                <a16:creationId xmlns:a16="http://schemas.microsoft.com/office/drawing/2014/main" id="{52C43C5F-665A-42EE-DBF6-9B34EE55E74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82803" y="1096889"/>
            <a:ext cx="3259442" cy="2445537"/>
          </a:xfrm>
          <a:prstGeom prst="rect">
            <a:avLst/>
          </a:prstGeom>
        </p:spPr>
      </p:pic>
      <p:pic>
        <p:nvPicPr>
          <p:cNvPr id="25" name="图片 24" descr="一群人站在草地上&#10;&#10;描述已自动生成">
            <a:extLst>
              <a:ext uri="{FF2B5EF4-FFF2-40B4-BE49-F238E27FC236}">
                <a16:creationId xmlns:a16="http://schemas.microsoft.com/office/drawing/2014/main" id="{3F26114C-C51B-68E7-A158-6B514D9B8750}"/>
              </a:ext>
            </a:extLst>
          </p:cNvPr>
          <p:cNvPicPr>
            <a:picLocks noChangeAspect="1"/>
          </p:cNvPicPr>
          <p:nvPr/>
        </p:nvPicPr>
        <p:blipFill rotWithShape="1">
          <a:blip r:embed="rId10">
            <a:extLst>
              <a:ext uri="{28A0092B-C50C-407E-A947-70E740481C1C}">
                <a14:useLocalDpi xmlns:a14="http://schemas.microsoft.com/office/drawing/2010/main" val="0"/>
              </a:ext>
            </a:extLst>
          </a:blip>
          <a:srcRect b="29974"/>
          <a:stretch/>
        </p:blipFill>
        <p:spPr>
          <a:xfrm>
            <a:off x="4725962" y="1096889"/>
            <a:ext cx="4650267" cy="2443259"/>
          </a:xfrm>
          <a:prstGeom prst="rect">
            <a:avLst/>
          </a:prstGeom>
        </p:spPr>
      </p:pic>
      <p:pic>
        <p:nvPicPr>
          <p:cNvPr id="33" name="图片 32" descr="一群人站在草地上&#10;&#10;描述已自动生成">
            <a:extLst>
              <a:ext uri="{FF2B5EF4-FFF2-40B4-BE49-F238E27FC236}">
                <a16:creationId xmlns:a16="http://schemas.microsoft.com/office/drawing/2014/main" id="{FBF30302-5C12-B8B7-F600-576C405C835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82803" y="3730956"/>
            <a:ext cx="3895365" cy="2922666"/>
          </a:xfrm>
          <a:prstGeom prst="rect">
            <a:avLst/>
          </a:prstGeom>
        </p:spPr>
      </p:pic>
      <p:pic>
        <p:nvPicPr>
          <p:cNvPr id="2" name="图片 1" descr="一群人站在草地上&#10;&#10;描述已自动生成">
            <a:extLst>
              <a:ext uri="{FF2B5EF4-FFF2-40B4-BE49-F238E27FC236}">
                <a16:creationId xmlns:a16="http://schemas.microsoft.com/office/drawing/2014/main" id="{C22A3FA1-CB12-CB8E-734D-54C0BDA966D5}"/>
              </a:ext>
            </a:extLst>
          </p:cNvPr>
          <p:cNvPicPr>
            <a:picLocks noChangeAspect="1"/>
          </p:cNvPicPr>
          <p:nvPr/>
        </p:nvPicPr>
        <p:blipFill rotWithShape="1">
          <a:blip r:embed="rId12">
            <a:extLst>
              <a:ext uri="{28A0092B-C50C-407E-A947-70E740481C1C}">
                <a14:useLocalDpi xmlns:a14="http://schemas.microsoft.com/office/drawing/2010/main" val="0"/>
              </a:ext>
            </a:extLst>
          </a:blip>
          <a:srcRect b="5477"/>
          <a:stretch/>
        </p:blipFill>
        <p:spPr>
          <a:xfrm>
            <a:off x="5255143" y="3730956"/>
            <a:ext cx="4121085" cy="2922666"/>
          </a:xfrm>
          <a:prstGeom prst="rect">
            <a:avLst/>
          </a:prstGeom>
        </p:spPr>
      </p:pic>
      <p:sp>
        <p:nvSpPr>
          <p:cNvPr id="24" name="文本框 23">
            <a:extLst>
              <a:ext uri="{FF2B5EF4-FFF2-40B4-BE49-F238E27FC236}">
                <a16:creationId xmlns:a16="http://schemas.microsoft.com/office/drawing/2014/main" id="{33369BB1-92F1-6491-6CFE-A7FA808B2F23}"/>
              </a:ext>
            </a:extLst>
          </p:cNvPr>
          <p:cNvSpPr txBox="1"/>
          <p:nvPr/>
        </p:nvSpPr>
        <p:spPr>
          <a:xfrm>
            <a:off x="1182803" y="3019206"/>
            <a:ext cx="585417" cy="523220"/>
          </a:xfrm>
          <a:prstGeom prst="rect">
            <a:avLst/>
          </a:prstGeom>
          <a:noFill/>
        </p:spPr>
        <p:txBody>
          <a:bodyPr wrap="none" rtlCol="0">
            <a:spAutoFit/>
          </a:bodyPr>
          <a:lstStyle/>
          <a:p>
            <a:pPr algn="ctr"/>
            <a:r>
              <a:rPr lang="en-US" altLang="zh-CN" sz="2800" b="1" i="1" dirty="0">
                <a:solidFill>
                  <a:srgbClr val="FFFFFF"/>
                </a:solidFill>
                <a:latin typeface="Arial"/>
                <a:ea typeface="微软雅黑"/>
                <a:cs typeface="+mn-ea"/>
                <a:sym typeface="Arial"/>
              </a:rPr>
              <a:t>01</a:t>
            </a:r>
            <a:endParaRPr lang="zh-CN" altLang="en-US" sz="2800" b="1" i="1" dirty="0">
              <a:solidFill>
                <a:srgbClr val="FFFFFF"/>
              </a:solidFill>
              <a:latin typeface="Arial"/>
              <a:ea typeface="微软雅黑"/>
              <a:cs typeface="+mn-ea"/>
              <a:sym typeface="Arial"/>
            </a:endParaRPr>
          </a:p>
        </p:txBody>
      </p:sp>
      <p:sp>
        <p:nvSpPr>
          <p:cNvPr id="32" name="文本框 31">
            <a:extLst>
              <a:ext uri="{FF2B5EF4-FFF2-40B4-BE49-F238E27FC236}">
                <a16:creationId xmlns:a16="http://schemas.microsoft.com/office/drawing/2014/main" id="{C0421BEE-E270-0F52-4587-B695A064B6C9}"/>
              </a:ext>
            </a:extLst>
          </p:cNvPr>
          <p:cNvSpPr txBox="1"/>
          <p:nvPr/>
        </p:nvSpPr>
        <p:spPr>
          <a:xfrm>
            <a:off x="4767687" y="3011523"/>
            <a:ext cx="585417" cy="523220"/>
          </a:xfrm>
          <a:prstGeom prst="rect">
            <a:avLst/>
          </a:prstGeom>
          <a:noFill/>
        </p:spPr>
        <p:txBody>
          <a:bodyPr wrap="none" rtlCol="0">
            <a:spAutoFit/>
          </a:bodyPr>
          <a:lstStyle/>
          <a:p>
            <a:pPr algn="ctr"/>
            <a:r>
              <a:rPr lang="en-US" altLang="zh-CN" sz="2800" b="1" i="1" dirty="0">
                <a:solidFill>
                  <a:srgbClr val="FFFFFF"/>
                </a:solidFill>
                <a:latin typeface="Arial"/>
                <a:ea typeface="微软雅黑"/>
                <a:cs typeface="+mn-ea"/>
                <a:sym typeface="Arial"/>
              </a:rPr>
              <a:t>02</a:t>
            </a:r>
            <a:endParaRPr lang="zh-CN" altLang="en-US" sz="2800" b="1" i="1" dirty="0">
              <a:solidFill>
                <a:srgbClr val="FFFFFF"/>
              </a:solidFill>
              <a:latin typeface="Arial"/>
              <a:ea typeface="微软雅黑"/>
              <a:cs typeface="+mn-ea"/>
              <a:sym typeface="Arial"/>
            </a:endParaRPr>
          </a:p>
        </p:txBody>
      </p:sp>
      <p:sp>
        <p:nvSpPr>
          <p:cNvPr id="34" name="文本框 33">
            <a:extLst>
              <a:ext uri="{FF2B5EF4-FFF2-40B4-BE49-F238E27FC236}">
                <a16:creationId xmlns:a16="http://schemas.microsoft.com/office/drawing/2014/main" id="{02BC2A37-F26C-6D3B-3B80-9DFE759DAE34}"/>
              </a:ext>
            </a:extLst>
          </p:cNvPr>
          <p:cNvSpPr txBox="1"/>
          <p:nvPr/>
        </p:nvSpPr>
        <p:spPr>
          <a:xfrm>
            <a:off x="5275371" y="6130402"/>
            <a:ext cx="585418" cy="523220"/>
          </a:xfrm>
          <a:prstGeom prst="rect">
            <a:avLst/>
          </a:prstGeom>
          <a:noFill/>
        </p:spPr>
        <p:txBody>
          <a:bodyPr wrap="none" rtlCol="0">
            <a:spAutoFit/>
          </a:bodyPr>
          <a:lstStyle/>
          <a:p>
            <a:pPr algn="ctr"/>
            <a:r>
              <a:rPr lang="en-US" altLang="zh-CN" sz="2800" b="1" i="1" dirty="0">
                <a:solidFill>
                  <a:srgbClr val="FFFFFF"/>
                </a:solidFill>
                <a:latin typeface="Arial"/>
                <a:ea typeface="微软雅黑"/>
                <a:cs typeface="+mn-ea"/>
                <a:sym typeface="Arial"/>
              </a:rPr>
              <a:t>04</a:t>
            </a:r>
            <a:endParaRPr lang="zh-CN" altLang="en-US" sz="2800" b="1" i="1" dirty="0">
              <a:solidFill>
                <a:srgbClr val="FFFFFF"/>
              </a:solidFill>
              <a:latin typeface="Arial"/>
              <a:ea typeface="微软雅黑"/>
              <a:cs typeface="+mn-ea"/>
              <a:sym typeface="Arial"/>
            </a:endParaRPr>
          </a:p>
        </p:txBody>
      </p:sp>
      <p:sp>
        <p:nvSpPr>
          <p:cNvPr id="39" name="文本框 38">
            <a:extLst>
              <a:ext uri="{FF2B5EF4-FFF2-40B4-BE49-F238E27FC236}">
                <a16:creationId xmlns:a16="http://schemas.microsoft.com/office/drawing/2014/main" id="{A69AE5AA-ACA5-68DC-B397-09B905445756}"/>
              </a:ext>
            </a:extLst>
          </p:cNvPr>
          <p:cNvSpPr txBox="1"/>
          <p:nvPr/>
        </p:nvSpPr>
        <p:spPr>
          <a:xfrm>
            <a:off x="1182803" y="6122471"/>
            <a:ext cx="585418" cy="523220"/>
          </a:xfrm>
          <a:prstGeom prst="rect">
            <a:avLst/>
          </a:prstGeom>
          <a:noFill/>
        </p:spPr>
        <p:txBody>
          <a:bodyPr wrap="none" rtlCol="0">
            <a:spAutoFit/>
          </a:bodyPr>
          <a:lstStyle/>
          <a:p>
            <a:pPr algn="ctr"/>
            <a:r>
              <a:rPr lang="en-US" altLang="zh-CN" sz="2800" b="1" i="1" dirty="0">
                <a:solidFill>
                  <a:srgbClr val="FFFFFF"/>
                </a:solidFill>
                <a:latin typeface="Arial"/>
                <a:ea typeface="微软雅黑"/>
                <a:cs typeface="+mn-ea"/>
                <a:sym typeface="Arial"/>
              </a:rPr>
              <a:t>03</a:t>
            </a:r>
            <a:endParaRPr lang="zh-CN" altLang="en-US" sz="2800" b="1" i="1" dirty="0">
              <a:solidFill>
                <a:srgbClr val="FFFFFF"/>
              </a:solidFill>
              <a:latin typeface="Arial"/>
              <a:ea typeface="微软雅黑"/>
              <a:cs typeface="+mn-ea"/>
              <a:sym typeface="Arial"/>
            </a:endParaRPr>
          </a:p>
        </p:txBody>
      </p:sp>
      <p:sp>
        <p:nvSpPr>
          <p:cNvPr id="40" name="文本框 39">
            <a:extLst>
              <a:ext uri="{FF2B5EF4-FFF2-40B4-BE49-F238E27FC236}">
                <a16:creationId xmlns:a16="http://schemas.microsoft.com/office/drawing/2014/main" id="{EB4F0E0C-F9D0-7BC9-EF4A-C0E7EF7E30B4}"/>
              </a:ext>
            </a:extLst>
          </p:cNvPr>
          <p:cNvSpPr txBox="1"/>
          <p:nvPr/>
        </p:nvSpPr>
        <p:spPr>
          <a:xfrm>
            <a:off x="9573142" y="1554612"/>
            <a:ext cx="2533214" cy="4485267"/>
          </a:xfrm>
          <a:prstGeom prst="rect">
            <a:avLst/>
          </a:prstGeom>
          <a:noFill/>
        </p:spPr>
        <p:txBody>
          <a:bodyPr wrap="square" rtlCol="0">
            <a:spAutoFit/>
          </a:bodyPr>
          <a:lstStyle>
            <a:defPPr>
              <a:defRPr lang="zh-CN"/>
            </a:defPPr>
            <a:lvl1pPr>
              <a:lnSpc>
                <a:spcPts val="1500"/>
              </a:lnSpc>
              <a:defRPr sz="900"/>
            </a:lvl1pPr>
          </a:lstStyle>
          <a:p>
            <a:pPr lvl="0">
              <a:lnSpc>
                <a:spcPct val="150000"/>
              </a:lnSpc>
            </a:pPr>
            <a:r>
              <a:rPr lang="zh-CN" altLang="en-US" sz="1600" b="1" dirty="0">
                <a:latin typeface="霞鹜文楷" panose="02020500000000000000" pitchFamily="18" charset="-122"/>
                <a:ea typeface="霞鹜文楷" panose="02020500000000000000" pitchFamily="18" charset="-122"/>
                <a:sym typeface="Arial"/>
              </a:rPr>
              <a:t>图</a:t>
            </a:r>
            <a:r>
              <a:rPr lang="en-US" altLang="zh-CN" sz="1600" b="1" dirty="0">
                <a:latin typeface="霞鹜文楷" panose="02020500000000000000" pitchFamily="18" charset="-122"/>
                <a:ea typeface="霞鹜文楷" panose="02020500000000000000" pitchFamily="18" charset="-122"/>
                <a:sym typeface="Arial"/>
              </a:rPr>
              <a:t>01</a:t>
            </a:r>
            <a:r>
              <a:rPr lang="zh-CN" altLang="en-US" sz="1600" b="1" dirty="0">
                <a:latin typeface="霞鹜文楷" panose="02020500000000000000" pitchFamily="18" charset="-122"/>
                <a:ea typeface="霞鹜文楷" panose="02020500000000000000" pitchFamily="18" charset="-122"/>
                <a:sym typeface="Arial"/>
              </a:rPr>
              <a:t>：</a:t>
            </a:r>
            <a:endParaRPr lang="en-US" altLang="zh-CN" sz="1600" b="1" dirty="0">
              <a:latin typeface="霞鹜文楷" panose="02020500000000000000" pitchFamily="18" charset="-122"/>
              <a:ea typeface="霞鹜文楷" panose="02020500000000000000" pitchFamily="18" charset="-122"/>
              <a:sym typeface="Arial"/>
            </a:endParaRPr>
          </a:p>
          <a:p>
            <a:pPr lvl="0">
              <a:lnSpc>
                <a:spcPct val="150000"/>
              </a:lnSpc>
            </a:pPr>
            <a:r>
              <a:rPr lang="zh-CN" altLang="en-US" sz="1600" dirty="0">
                <a:latin typeface="霞鹜文楷" panose="02020500000000000000" pitchFamily="18" charset="-122"/>
                <a:ea typeface="霞鹜文楷" panose="02020500000000000000" pitchFamily="18" charset="-122"/>
                <a:sym typeface="Arial"/>
              </a:rPr>
              <a:t>左边控制器正在比较身高</a:t>
            </a:r>
            <a:endParaRPr lang="en-US" altLang="zh-CN" sz="1600" dirty="0">
              <a:latin typeface="霞鹜文楷" panose="02020500000000000000" pitchFamily="18" charset="-122"/>
              <a:ea typeface="霞鹜文楷" panose="02020500000000000000" pitchFamily="18" charset="-122"/>
              <a:sym typeface="Arial"/>
            </a:endParaRPr>
          </a:p>
          <a:p>
            <a:pPr lvl="0">
              <a:lnSpc>
                <a:spcPct val="150000"/>
              </a:lnSpc>
            </a:pP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a:p>
            <a:pPr lvl="0">
              <a:lnSpc>
                <a:spcPct val="150000"/>
              </a:lnSpc>
            </a:pPr>
            <a:r>
              <a:rPr lang="zh-CN" altLang="en-US"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图</a:t>
            </a:r>
            <a:r>
              <a:rPr lang="en-US" altLang="zh-CN"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02</a:t>
            </a:r>
            <a:r>
              <a:rPr lang="zh-CN" altLang="en-US"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a:t>
            </a:r>
            <a:endParaRPr lang="en-US" altLang="zh-CN"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a:p>
            <a:pPr>
              <a:lnSpc>
                <a:spcPct val="150000"/>
              </a:lnSpc>
            </a:pPr>
            <a:r>
              <a:rPr lang="zh-CN" altLang="en-US" sz="1600" dirty="0">
                <a:latin typeface="霞鹜文楷" panose="02020500000000000000" pitchFamily="18" charset="-122"/>
                <a:ea typeface="霞鹜文楷" panose="02020500000000000000" pitchFamily="18" charset="-122"/>
                <a:sym typeface="Arial"/>
              </a:rPr>
              <a:t>右边控制器正在比较身高</a:t>
            </a:r>
            <a:endParaRPr lang="en-US" altLang="zh-CN" sz="1600" dirty="0">
              <a:latin typeface="霞鹜文楷" panose="02020500000000000000" pitchFamily="18" charset="-122"/>
              <a:ea typeface="霞鹜文楷" panose="02020500000000000000" pitchFamily="18" charset="-122"/>
              <a:sym typeface="Arial"/>
            </a:endParaRPr>
          </a:p>
          <a:p>
            <a:pPr lvl="0">
              <a:lnSpc>
                <a:spcPct val="150000"/>
              </a:lnSpc>
            </a:pP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a:p>
            <a:pPr lvl="0">
              <a:lnSpc>
                <a:spcPct val="150000"/>
              </a:lnSpc>
            </a:pPr>
            <a:r>
              <a:rPr lang="zh-CN" altLang="en-US"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图</a:t>
            </a:r>
            <a:r>
              <a:rPr lang="en-US" altLang="zh-CN"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03</a:t>
            </a:r>
            <a:r>
              <a:rPr lang="zh-CN" altLang="en-US"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a:t>
            </a:r>
            <a:endParaRPr lang="en-US" altLang="zh-CN"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a:p>
            <a:pPr>
              <a:lnSpc>
                <a:spcPct val="150000"/>
              </a:lnSpc>
            </a:pPr>
            <a:r>
              <a:rPr lang="zh-CN" altLang="en-US" sz="1600" dirty="0">
                <a:latin typeface="霞鹜文楷" panose="02020500000000000000" pitchFamily="18" charset="-122"/>
                <a:ea typeface="霞鹜文楷" panose="02020500000000000000" pitchFamily="18" charset="-122"/>
                <a:sym typeface="Arial"/>
              </a:rPr>
              <a:t>监控器正监督结果正确性</a:t>
            </a:r>
            <a:endParaRPr lang="en-US" altLang="zh-CN" sz="1600" dirty="0">
              <a:latin typeface="霞鹜文楷" panose="02020500000000000000" pitchFamily="18" charset="-122"/>
              <a:ea typeface="霞鹜文楷" panose="02020500000000000000" pitchFamily="18" charset="-122"/>
              <a:sym typeface="Arial"/>
            </a:endParaRPr>
          </a:p>
          <a:p>
            <a:pPr>
              <a:lnSpc>
                <a:spcPct val="150000"/>
              </a:lnSpc>
            </a:pP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a:p>
            <a:pPr>
              <a:lnSpc>
                <a:spcPct val="150000"/>
              </a:lnSpc>
            </a:pPr>
            <a:r>
              <a:rPr lang="zh-CN" altLang="en-US"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图</a:t>
            </a:r>
            <a:r>
              <a:rPr lang="en-US" altLang="zh-CN"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04</a:t>
            </a:r>
            <a:r>
              <a:rPr lang="zh-CN" altLang="en-US"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a:t>
            </a:r>
            <a:endParaRPr lang="en-US" altLang="zh-CN" sz="16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a:p>
            <a:pPr>
              <a:lnSpc>
                <a:spcPct val="150000"/>
              </a:lnSpc>
            </a:pPr>
            <a:r>
              <a:rPr lang="zh-CN" altLang="en-US"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排序前，控制组在商议和优化程序运行方案</a:t>
            </a: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13" name="椭圆 12">
            <a:extLst>
              <a:ext uri="{FF2B5EF4-FFF2-40B4-BE49-F238E27FC236}">
                <a16:creationId xmlns:a16="http://schemas.microsoft.com/office/drawing/2014/main" id="{8D8E9C09-F625-4322-1408-5FB6A51FDF23}"/>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5" name="文本框 14">
            <a:extLst>
              <a:ext uri="{FF2B5EF4-FFF2-40B4-BE49-F238E27FC236}">
                <a16:creationId xmlns:a16="http://schemas.microsoft.com/office/drawing/2014/main" id="{96176354-E052-FF77-9DC5-6B5BF514681A}"/>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2276747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500"/>
                                        <p:tgtEl>
                                          <p:spTgt spid="24"/>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500"/>
                                        <p:tgtEl>
                                          <p:spTgt spid="32"/>
                                        </p:tgtEl>
                                      </p:cBhvr>
                                    </p:animEffect>
                                  </p:childTnLst>
                                </p:cTn>
                              </p:par>
                            </p:childTnLst>
                          </p:cTn>
                        </p:par>
                        <p:par>
                          <p:cTn id="22" fill="hold">
                            <p:stCondLst>
                              <p:cond delay="1500"/>
                            </p:stCondLst>
                            <p:childTnLst>
                              <p:par>
                                <p:cTn id="23" presetID="10" presetClass="entr" presetSubtype="0" fill="hold" nodeType="after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fade">
                                      <p:cBhvr>
                                        <p:cTn id="28" dur="500"/>
                                        <p:tgtEl>
                                          <p:spTgt spid="39"/>
                                        </p:tgtEl>
                                      </p:cBhvr>
                                    </p:animEffect>
                                  </p:childTnLst>
                                </p:cTn>
                              </p:par>
                            </p:childTnLst>
                          </p:cTn>
                        </p:par>
                        <p:par>
                          <p:cTn id="29" fill="hold">
                            <p:stCondLst>
                              <p:cond delay="2000"/>
                            </p:stCondLst>
                            <p:childTnLst>
                              <p:par>
                                <p:cTn id="30" presetID="10" presetClass="entr" presetSubtype="0" fill="hold" nodeType="after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fade">
                                      <p:cBhvr>
                                        <p:cTn id="35" dur="500"/>
                                        <p:tgtEl>
                                          <p:spTgt spid="34"/>
                                        </p:tgtEl>
                                      </p:cBhvr>
                                    </p:animEffect>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fade">
                                      <p:cBhvr>
                                        <p:cTn id="3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4" grpId="0"/>
      <p:bldP spid="32" grpId="0"/>
      <p:bldP spid="34" grpId="0"/>
      <p:bldP spid="39" grpId="0"/>
      <p:bldP spid="4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13" name="任意多边形: 形状 12"/>
          <p:cNvSpPr/>
          <p:nvPr/>
        </p:nvSpPr>
        <p:spPr>
          <a:xfrm rot="10800000">
            <a:off x="4019910" y="2233039"/>
            <a:ext cx="719528" cy="0"/>
          </a:xfrm>
          <a:custGeom>
            <a:avLst/>
            <a:gdLst>
              <a:gd name="connsiteX0" fmla="*/ 0 w 719528"/>
              <a:gd name="connsiteY0" fmla="*/ 0 h 0"/>
              <a:gd name="connsiteX1" fmla="*/ 719528 w 719528"/>
              <a:gd name="connsiteY1" fmla="*/ 0 h 0"/>
            </a:gdLst>
            <a:ahLst/>
            <a:cxnLst>
              <a:cxn ang="0">
                <a:pos x="connsiteX0" y="connsiteY0"/>
              </a:cxn>
              <a:cxn ang="0">
                <a:pos x="connsiteX1" y="connsiteY1"/>
              </a:cxn>
            </a:cxnLst>
            <a:rect l="l" t="t" r="r" b="b"/>
            <a:pathLst>
              <a:path w="719528">
                <a:moveTo>
                  <a:pt x="0" y="0"/>
                </a:moveTo>
                <a:lnTo>
                  <a:pt x="719528" y="0"/>
                </a:lnTo>
              </a:path>
            </a:pathLst>
          </a:custGeom>
          <a:noFill/>
          <a:ln>
            <a:solidFill>
              <a:srgbClr val="EC6712"/>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cs typeface="+mn-ea"/>
              <a:sym typeface="Arial"/>
            </a:endParaRPr>
          </a:p>
        </p:txBody>
      </p:sp>
      <p:sp>
        <p:nvSpPr>
          <p:cNvPr id="15" name="任意多边形: 形状 21"/>
          <p:cNvSpPr/>
          <p:nvPr/>
        </p:nvSpPr>
        <p:spPr>
          <a:xfrm>
            <a:off x="8119880" y="3525098"/>
            <a:ext cx="719528" cy="0"/>
          </a:xfrm>
          <a:custGeom>
            <a:avLst/>
            <a:gdLst>
              <a:gd name="connsiteX0" fmla="*/ 0 w 719528"/>
              <a:gd name="connsiteY0" fmla="*/ 0 h 0"/>
              <a:gd name="connsiteX1" fmla="*/ 719528 w 719528"/>
              <a:gd name="connsiteY1" fmla="*/ 0 h 0"/>
            </a:gdLst>
            <a:ahLst/>
            <a:cxnLst>
              <a:cxn ang="0">
                <a:pos x="connsiteX0" y="connsiteY0"/>
              </a:cxn>
              <a:cxn ang="0">
                <a:pos x="connsiteX1" y="connsiteY1"/>
              </a:cxn>
            </a:cxnLst>
            <a:rect l="l" t="t" r="r" b="b"/>
            <a:pathLst>
              <a:path w="719528">
                <a:moveTo>
                  <a:pt x="0" y="0"/>
                </a:moveTo>
                <a:lnTo>
                  <a:pt x="719528" y="0"/>
                </a:lnTo>
              </a:path>
            </a:pathLst>
          </a:custGeom>
          <a:noFill/>
          <a:ln>
            <a:solidFill>
              <a:srgbClr val="EC6712"/>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cs typeface="+mn-ea"/>
              <a:sym typeface="Arial"/>
            </a:endParaRPr>
          </a:p>
        </p:txBody>
      </p:sp>
      <p:sp>
        <p:nvSpPr>
          <p:cNvPr id="17" name="任意多边形: 形状 19"/>
          <p:cNvSpPr/>
          <p:nvPr/>
        </p:nvSpPr>
        <p:spPr>
          <a:xfrm>
            <a:off x="5314416" y="4313085"/>
            <a:ext cx="0" cy="1094282"/>
          </a:xfrm>
          <a:custGeom>
            <a:avLst/>
            <a:gdLst>
              <a:gd name="connsiteX0" fmla="*/ 0 w 0"/>
              <a:gd name="connsiteY0" fmla="*/ 0 h 1094282"/>
              <a:gd name="connsiteX1" fmla="*/ 0 w 0"/>
              <a:gd name="connsiteY1" fmla="*/ 1094282 h 1094282"/>
            </a:gdLst>
            <a:ahLst/>
            <a:cxnLst>
              <a:cxn ang="0">
                <a:pos x="connsiteX0" y="connsiteY0"/>
              </a:cxn>
              <a:cxn ang="0">
                <a:pos x="connsiteX1" y="connsiteY1"/>
              </a:cxn>
            </a:cxnLst>
            <a:rect l="l" t="t" r="r" b="b"/>
            <a:pathLst>
              <a:path h="1094282">
                <a:moveTo>
                  <a:pt x="0" y="0"/>
                </a:moveTo>
                <a:lnTo>
                  <a:pt x="0" y="1094282"/>
                </a:lnTo>
              </a:path>
            </a:pathLst>
          </a:custGeom>
          <a:noFill/>
          <a:ln>
            <a:solidFill>
              <a:srgbClr val="EC6712"/>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cs typeface="+mn-ea"/>
              <a:sym typeface="Arial"/>
            </a:endParaRPr>
          </a:p>
        </p:txBody>
      </p:sp>
      <p:sp>
        <p:nvSpPr>
          <p:cNvPr id="18" name="椭圆 17"/>
          <p:cNvSpPr/>
          <p:nvPr/>
        </p:nvSpPr>
        <p:spPr>
          <a:xfrm rot="18900000">
            <a:off x="4786640" y="3109830"/>
            <a:ext cx="1081573" cy="1081574"/>
          </a:xfrm>
          <a:prstGeom prst="ellipse">
            <a:avLst/>
          </a:prstGeom>
          <a:solidFill>
            <a:srgbClr val="EF793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a:ea typeface="微软雅黑"/>
              <a:cs typeface="+mn-ea"/>
              <a:sym typeface="Arial"/>
            </a:endParaRPr>
          </a:p>
        </p:txBody>
      </p:sp>
      <p:sp>
        <p:nvSpPr>
          <p:cNvPr id="19" name="椭圆 18"/>
          <p:cNvSpPr/>
          <p:nvPr/>
        </p:nvSpPr>
        <p:spPr>
          <a:xfrm rot="18900000">
            <a:off x="5988689" y="2755349"/>
            <a:ext cx="1089487" cy="1089488"/>
          </a:xfrm>
          <a:prstGeom prst="ellipse">
            <a:avLst/>
          </a:prstGeom>
          <a:solidFill>
            <a:srgbClr val="F6B18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a:ea typeface="微软雅黑"/>
              <a:cs typeface="+mn-ea"/>
              <a:sym typeface="Arial"/>
            </a:endParaRPr>
          </a:p>
        </p:txBody>
      </p:sp>
      <p:sp>
        <p:nvSpPr>
          <p:cNvPr id="20" name="椭圆 19"/>
          <p:cNvSpPr/>
          <p:nvPr/>
        </p:nvSpPr>
        <p:spPr>
          <a:xfrm rot="18900000">
            <a:off x="5036119" y="1560230"/>
            <a:ext cx="1432502" cy="1432502"/>
          </a:xfrm>
          <a:prstGeom prst="ellipse">
            <a:avLst/>
          </a:prstGeom>
          <a:solidFill>
            <a:srgbClr val="E1601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a:ea typeface="微软雅黑"/>
              <a:cs typeface="+mn-ea"/>
              <a:sym typeface="Arial"/>
            </a:endParaRPr>
          </a:p>
        </p:txBody>
      </p:sp>
      <p:sp>
        <p:nvSpPr>
          <p:cNvPr id="21" name="椭圆 20"/>
          <p:cNvSpPr/>
          <p:nvPr/>
        </p:nvSpPr>
        <p:spPr>
          <a:xfrm rot="18900000">
            <a:off x="3858688" y="2957346"/>
            <a:ext cx="809881" cy="809881"/>
          </a:xfrm>
          <a:prstGeom prst="ellipse">
            <a:avLst/>
          </a:prstGeom>
          <a:solidFill>
            <a:srgbClr val="F6AE8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accent2">
                  <a:lumMod val="60000"/>
                  <a:lumOff val="40000"/>
                </a:schemeClr>
              </a:solidFill>
              <a:latin typeface="Arial"/>
              <a:ea typeface="微软雅黑"/>
              <a:cs typeface="+mn-ea"/>
              <a:sym typeface="Arial"/>
            </a:endParaRPr>
          </a:p>
        </p:txBody>
      </p:sp>
      <p:sp>
        <p:nvSpPr>
          <p:cNvPr id="22" name="椭圆 21"/>
          <p:cNvSpPr/>
          <p:nvPr/>
        </p:nvSpPr>
        <p:spPr>
          <a:xfrm rot="18900000">
            <a:off x="7262692" y="3125368"/>
            <a:ext cx="809881" cy="809881"/>
          </a:xfrm>
          <a:prstGeom prst="ellipse">
            <a:avLst/>
          </a:prstGeom>
          <a:solidFill>
            <a:srgbClr val="E8641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a:ea typeface="微软雅黑"/>
              <a:cs typeface="+mn-ea"/>
              <a:sym typeface="Arial"/>
            </a:endParaRPr>
          </a:p>
        </p:txBody>
      </p:sp>
      <p:grpSp>
        <p:nvGrpSpPr>
          <p:cNvPr id="26" name="Group 65"/>
          <p:cNvGrpSpPr/>
          <p:nvPr/>
        </p:nvGrpSpPr>
        <p:grpSpPr>
          <a:xfrm>
            <a:off x="2296386" y="1936026"/>
            <a:ext cx="2626489" cy="731187"/>
            <a:chOff x="8797071" y="2517475"/>
            <a:chExt cx="3382130" cy="786579"/>
          </a:xfrm>
        </p:grpSpPr>
        <p:sp>
          <p:nvSpPr>
            <p:cNvPr id="27" name="TextBox 66"/>
            <p:cNvSpPr txBox="1"/>
            <p:nvPr/>
          </p:nvSpPr>
          <p:spPr>
            <a:xfrm>
              <a:off x="8797071" y="2517475"/>
              <a:ext cx="1558874" cy="430421"/>
            </a:xfrm>
            <a:prstGeom prst="rect">
              <a:avLst/>
            </a:prstGeom>
            <a:noFill/>
          </p:spPr>
          <p:txBody>
            <a:bodyPr wrap="none" rtlCol="0">
              <a:spAutoFit/>
            </a:bodyPr>
            <a:lstStyle/>
            <a:p>
              <a:pPr lvl="0"/>
              <a:r>
                <a:rPr lang="zh-CN" altLang="en-US" sz="20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运行计时</a:t>
              </a:r>
            </a:p>
          </p:txBody>
        </p:sp>
        <p:sp>
          <p:nvSpPr>
            <p:cNvPr id="28" name="Rectangle 67"/>
            <p:cNvSpPr/>
            <p:nvPr/>
          </p:nvSpPr>
          <p:spPr>
            <a:xfrm>
              <a:off x="8797071" y="2893843"/>
              <a:ext cx="3382130" cy="410211"/>
            </a:xfrm>
            <a:prstGeom prst="rect">
              <a:avLst/>
            </a:prstGeom>
          </p:spPr>
          <p:txBody>
            <a:bodyPr wrap="square">
              <a:spAutoFit/>
            </a:bodyPr>
            <a:lstStyle/>
            <a:p>
              <a:pPr lvl="0">
                <a:lnSpc>
                  <a:spcPct val="150000"/>
                </a:lnSpc>
              </a:pP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整</a:t>
              </a:r>
              <a:r>
                <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24</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分钟</a:t>
              </a:r>
              <a:endPar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grpSp>
      <p:grpSp>
        <p:nvGrpSpPr>
          <p:cNvPr id="29" name="Group 65"/>
          <p:cNvGrpSpPr/>
          <p:nvPr/>
        </p:nvGrpSpPr>
        <p:grpSpPr>
          <a:xfrm>
            <a:off x="9029682" y="3007361"/>
            <a:ext cx="2518620" cy="1095620"/>
            <a:chOff x="8797071" y="2517475"/>
            <a:chExt cx="3243227" cy="1038938"/>
          </a:xfrm>
        </p:grpSpPr>
        <p:sp>
          <p:nvSpPr>
            <p:cNvPr id="30" name="TextBox 66"/>
            <p:cNvSpPr txBox="1"/>
            <p:nvPr/>
          </p:nvSpPr>
          <p:spPr>
            <a:xfrm>
              <a:off x="8797071" y="2517475"/>
              <a:ext cx="1558874" cy="379410"/>
            </a:xfrm>
            <a:prstGeom prst="rect">
              <a:avLst/>
            </a:prstGeom>
            <a:noFill/>
          </p:spPr>
          <p:txBody>
            <a:bodyPr wrap="none" rtlCol="0">
              <a:spAutoFit/>
            </a:bodyPr>
            <a:lstStyle/>
            <a:p>
              <a:pPr lvl="0"/>
              <a:r>
                <a:rPr lang="zh-CN" altLang="en-US" sz="20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预演次数</a:t>
              </a:r>
            </a:p>
          </p:txBody>
        </p:sp>
        <p:sp>
          <p:nvSpPr>
            <p:cNvPr id="31" name="Rectangle 67"/>
            <p:cNvSpPr/>
            <p:nvPr/>
          </p:nvSpPr>
          <p:spPr>
            <a:xfrm>
              <a:off x="8797071" y="2893844"/>
              <a:ext cx="3243227" cy="662569"/>
            </a:xfrm>
            <a:prstGeom prst="rect">
              <a:avLst/>
            </a:prstGeom>
          </p:spPr>
          <p:txBody>
            <a:bodyPr wrap="square">
              <a:spAutoFit/>
            </a:bodyPr>
            <a:lstStyle/>
            <a:p>
              <a:pPr lvl="0">
                <a:lnSpc>
                  <a:spcPct val="150000"/>
                </a:lnSpc>
              </a:pPr>
              <a:r>
                <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11/03:</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 </a:t>
              </a:r>
              <a:r>
                <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3</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次</a:t>
              </a:r>
              <a:endPar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a:p>
              <a:pPr lvl="0">
                <a:lnSpc>
                  <a:spcPct val="150000"/>
                </a:lnSpc>
              </a:pPr>
              <a:r>
                <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11/10: 2</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次</a:t>
              </a:r>
              <a:endPar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grpSp>
      <p:grpSp>
        <p:nvGrpSpPr>
          <p:cNvPr id="35" name="Group 65"/>
          <p:cNvGrpSpPr/>
          <p:nvPr/>
        </p:nvGrpSpPr>
        <p:grpSpPr>
          <a:xfrm>
            <a:off x="5519661" y="5144019"/>
            <a:ext cx="2491281" cy="778226"/>
            <a:chOff x="9330002" y="2517475"/>
            <a:chExt cx="3063220" cy="737964"/>
          </a:xfrm>
        </p:grpSpPr>
        <p:sp>
          <p:nvSpPr>
            <p:cNvPr id="36" name="TextBox 66"/>
            <p:cNvSpPr txBox="1"/>
            <p:nvPr/>
          </p:nvSpPr>
          <p:spPr>
            <a:xfrm>
              <a:off x="9348719" y="2517475"/>
              <a:ext cx="1488510" cy="379410"/>
            </a:xfrm>
            <a:prstGeom prst="rect">
              <a:avLst/>
            </a:prstGeom>
            <a:noFill/>
          </p:spPr>
          <p:txBody>
            <a:bodyPr wrap="none" rtlCol="0">
              <a:spAutoFit/>
            </a:bodyPr>
            <a:lstStyle/>
            <a:p>
              <a:pPr lvl="0"/>
              <a:r>
                <a:rPr lang="zh-CN" altLang="en-US" sz="20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指令计数</a:t>
              </a:r>
            </a:p>
          </p:txBody>
        </p:sp>
        <p:sp>
          <p:nvSpPr>
            <p:cNvPr id="37" name="Rectangle 67"/>
            <p:cNvSpPr/>
            <p:nvPr/>
          </p:nvSpPr>
          <p:spPr>
            <a:xfrm>
              <a:off x="9330002" y="2893844"/>
              <a:ext cx="3063220" cy="361595"/>
            </a:xfrm>
            <a:prstGeom prst="rect">
              <a:avLst/>
            </a:prstGeom>
          </p:spPr>
          <p:txBody>
            <a:bodyPr wrap="square">
              <a:spAutoFit/>
            </a:bodyPr>
            <a:lstStyle/>
            <a:p>
              <a:pPr lvl="0">
                <a:lnSpc>
                  <a:spcPct val="150000"/>
                </a:lnSpc>
              </a:pPr>
              <a:r>
                <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85 + 148 = 233 </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次</a:t>
              </a:r>
              <a:r>
                <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 </a:t>
              </a:r>
            </a:p>
          </p:txBody>
        </p:sp>
      </p:grpSp>
      <p:pic>
        <p:nvPicPr>
          <p:cNvPr id="44" name="图形 43" descr="秒表 纯色填充">
            <a:extLst>
              <a:ext uri="{FF2B5EF4-FFF2-40B4-BE49-F238E27FC236}">
                <a16:creationId xmlns:a16="http://schemas.microsoft.com/office/drawing/2014/main" id="{67281BED-AAF0-D287-0820-184459618E0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93396" y="1819281"/>
            <a:ext cx="914400" cy="914400"/>
          </a:xfrm>
          <a:prstGeom prst="rect">
            <a:avLst/>
          </a:prstGeom>
        </p:spPr>
      </p:pic>
      <p:pic>
        <p:nvPicPr>
          <p:cNvPr id="46" name="图形 45" descr="带箭头的圆圈 纯色填充">
            <a:extLst>
              <a:ext uri="{FF2B5EF4-FFF2-40B4-BE49-F238E27FC236}">
                <a16:creationId xmlns:a16="http://schemas.microsoft.com/office/drawing/2014/main" id="{4DD5BCB3-2CED-E8A3-06EA-15F9588F69E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922875" y="3254125"/>
            <a:ext cx="798433" cy="798433"/>
          </a:xfrm>
          <a:prstGeom prst="rect">
            <a:avLst/>
          </a:prstGeom>
        </p:spPr>
      </p:pic>
      <p:pic>
        <p:nvPicPr>
          <p:cNvPr id="48" name="图形 47" descr="小丑 纯色填充">
            <a:extLst>
              <a:ext uri="{FF2B5EF4-FFF2-40B4-BE49-F238E27FC236}">
                <a16:creationId xmlns:a16="http://schemas.microsoft.com/office/drawing/2014/main" id="{40B9D393-F780-F382-84F2-CCBBC8FECFE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405658" y="3273298"/>
            <a:ext cx="523948" cy="523948"/>
          </a:xfrm>
          <a:prstGeom prst="rect">
            <a:avLst/>
          </a:prstGeom>
        </p:spPr>
      </p:pic>
      <p:sp>
        <p:nvSpPr>
          <p:cNvPr id="49" name="标题 44">
            <a:extLst>
              <a:ext uri="{FF2B5EF4-FFF2-40B4-BE49-F238E27FC236}">
                <a16:creationId xmlns:a16="http://schemas.microsoft.com/office/drawing/2014/main" id="{DC108063-6A35-33BD-F33A-448E03990FC4}"/>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执行效果</a:t>
            </a:r>
          </a:p>
        </p:txBody>
      </p:sp>
      <p:sp>
        <p:nvSpPr>
          <p:cNvPr id="2" name="椭圆 1">
            <a:extLst>
              <a:ext uri="{FF2B5EF4-FFF2-40B4-BE49-F238E27FC236}">
                <a16:creationId xmlns:a16="http://schemas.microsoft.com/office/drawing/2014/main" id="{4BE169D9-E234-2AC9-3597-180085948D31}"/>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4" name="文本框 13">
            <a:extLst>
              <a:ext uri="{FF2B5EF4-FFF2-40B4-BE49-F238E27FC236}">
                <a16:creationId xmlns:a16="http://schemas.microsoft.com/office/drawing/2014/main" id="{0C11ADB9-3205-FF15-B76A-9EB01A188925}"/>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0" presetClass="entr" presetSubtype="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500"/>
                                        <p:tgtEl>
                                          <p:spTgt spid="2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nodeType="with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fade">
                                      <p:cBhvr>
                                        <p:cTn id="25" dur="500"/>
                                        <p:tgtEl>
                                          <p:spTgt spid="3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fade">
                                      <p:cBhvr>
                                        <p:cTn id="4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5" grpId="0" animBg="1"/>
      <p:bldP spid="17" grpId="0" animBg="1"/>
      <p:bldP spid="18" grpId="0" animBg="1"/>
      <p:bldP spid="19" grpId="0" animBg="1"/>
      <p:bldP spid="20" grpId="0" animBg="1"/>
      <p:bldP spid="21" grpId="0" animBg="1"/>
      <p:bldP spid="2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 空心 1"/>
          <p:cNvSpPr>
            <a:spLocks noChangeAspect="1"/>
          </p:cNvSpPr>
          <p:nvPr/>
        </p:nvSpPr>
        <p:spPr>
          <a:xfrm>
            <a:off x="-2565242" y="-2347676"/>
            <a:ext cx="5130483" cy="513081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 name="任意多边形: 形状 2"/>
          <p:cNvSpPr>
            <a:spLocks noChangeAspect="1"/>
          </p:cNvSpPr>
          <p:nvPr/>
        </p:nvSpPr>
        <p:spPr>
          <a:xfrm>
            <a:off x="9697558" y="-54619"/>
            <a:ext cx="12162074" cy="6877215"/>
          </a:xfrm>
          <a:custGeom>
            <a:avLst/>
            <a:gdLst>
              <a:gd name="connsiteX0" fmla="*/ 9753751 w 12162074"/>
              <a:gd name="connsiteY0" fmla="*/ 0 h 6877215"/>
              <a:gd name="connsiteX1" fmla="*/ 11288981 w 12162074"/>
              <a:gd name="connsiteY1" fmla="*/ 0 h 6877215"/>
              <a:gd name="connsiteX2" fmla="*/ 11428126 w 12162074"/>
              <a:gd name="connsiteY2" fmla="*/ 242011 h 6877215"/>
              <a:gd name="connsiteX3" fmla="*/ 12162074 w 12162074"/>
              <a:gd name="connsiteY3" fmla="*/ 3140781 h 6877215"/>
              <a:gd name="connsiteX4" fmla="*/ 10953987 w 12162074"/>
              <a:gd name="connsiteY4" fmla="*/ 6779397 h 6877215"/>
              <a:gd name="connsiteX5" fmla="*/ 10877122 w 12162074"/>
              <a:gd name="connsiteY5" fmla="*/ 6877215 h 6877215"/>
              <a:gd name="connsiteX6" fmla="*/ 9147607 w 12162074"/>
              <a:gd name="connsiteY6" fmla="*/ 6877215 h 6877215"/>
              <a:gd name="connsiteX7" fmla="*/ 9155638 w 12162074"/>
              <a:gd name="connsiteY7" fmla="*/ 6870903 h 6877215"/>
              <a:gd name="connsiteX8" fmla="*/ 10914610 w 12162074"/>
              <a:gd name="connsiteY8" fmla="*/ 3140781 h 6877215"/>
              <a:gd name="connsiteX9" fmla="*/ 9810857 w 12162074"/>
              <a:gd name="connsiteY9" fmla="*/ 65931 h 6877215"/>
              <a:gd name="connsiteX10" fmla="*/ 873093 w 12162074"/>
              <a:gd name="connsiteY10" fmla="*/ 0 h 6877215"/>
              <a:gd name="connsiteX11" fmla="*/ 2408323 w 12162074"/>
              <a:gd name="connsiteY11" fmla="*/ 0 h 6877215"/>
              <a:gd name="connsiteX12" fmla="*/ 2351217 w 12162074"/>
              <a:gd name="connsiteY12" fmla="*/ 65931 h 6877215"/>
              <a:gd name="connsiteX13" fmla="*/ 1247464 w 12162074"/>
              <a:gd name="connsiteY13" fmla="*/ 3140781 h 6877215"/>
              <a:gd name="connsiteX14" fmla="*/ 3006436 w 12162074"/>
              <a:gd name="connsiteY14" fmla="*/ 6870903 h 6877215"/>
              <a:gd name="connsiteX15" fmla="*/ 3014468 w 12162074"/>
              <a:gd name="connsiteY15" fmla="*/ 6877215 h 6877215"/>
              <a:gd name="connsiteX16" fmla="*/ 1284952 w 12162074"/>
              <a:gd name="connsiteY16" fmla="*/ 6877215 h 6877215"/>
              <a:gd name="connsiteX17" fmla="*/ 1208087 w 12162074"/>
              <a:gd name="connsiteY17" fmla="*/ 6779397 h 6877215"/>
              <a:gd name="connsiteX18" fmla="*/ 0 w 12162074"/>
              <a:gd name="connsiteY18" fmla="*/ 3140781 h 6877215"/>
              <a:gd name="connsiteX19" fmla="*/ 733949 w 12162074"/>
              <a:gd name="connsiteY19" fmla="*/ 242011 h 68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62074" h="6877215">
                <a:moveTo>
                  <a:pt x="9753751" y="0"/>
                </a:moveTo>
                <a:lnTo>
                  <a:pt x="11288981" y="0"/>
                </a:lnTo>
                <a:lnTo>
                  <a:pt x="11428126" y="242011"/>
                </a:lnTo>
                <a:cubicBezTo>
                  <a:pt x="11896198" y="1103709"/>
                  <a:pt x="12162074" y="2091194"/>
                  <a:pt x="12162074" y="3140781"/>
                </a:cubicBezTo>
                <a:cubicBezTo>
                  <a:pt x="12162074" y="4505245"/>
                  <a:pt x="11712743" y="5764755"/>
                  <a:pt x="10953987" y="6779397"/>
                </a:cubicBezTo>
                <a:lnTo>
                  <a:pt x="10877122" y="6877215"/>
                </a:lnTo>
                <a:lnTo>
                  <a:pt x="9147607" y="6877215"/>
                </a:lnTo>
                <a:lnTo>
                  <a:pt x="9155638" y="6870903"/>
                </a:lnTo>
                <a:cubicBezTo>
                  <a:pt x="10229887" y="5984283"/>
                  <a:pt x="10914610" y="4642502"/>
                  <a:pt x="10914610" y="3140781"/>
                </a:cubicBezTo>
                <a:cubicBezTo>
                  <a:pt x="10914610" y="1972776"/>
                  <a:pt x="10500395" y="901525"/>
                  <a:pt x="9810857" y="65931"/>
                </a:cubicBezTo>
                <a:close/>
                <a:moveTo>
                  <a:pt x="873093" y="0"/>
                </a:moveTo>
                <a:lnTo>
                  <a:pt x="2408323" y="0"/>
                </a:lnTo>
                <a:lnTo>
                  <a:pt x="2351217" y="65931"/>
                </a:lnTo>
                <a:cubicBezTo>
                  <a:pt x="1661680" y="901525"/>
                  <a:pt x="1247464" y="1972776"/>
                  <a:pt x="1247464" y="3140781"/>
                </a:cubicBezTo>
                <a:cubicBezTo>
                  <a:pt x="1247464" y="4642502"/>
                  <a:pt x="1932188" y="5984283"/>
                  <a:pt x="3006436" y="6870903"/>
                </a:cubicBezTo>
                <a:lnTo>
                  <a:pt x="3014468" y="6877215"/>
                </a:lnTo>
                <a:lnTo>
                  <a:pt x="1284952" y="6877215"/>
                </a:lnTo>
                <a:lnTo>
                  <a:pt x="1208087" y="6779397"/>
                </a:lnTo>
                <a:cubicBezTo>
                  <a:pt x="449331" y="5764755"/>
                  <a:pt x="0" y="4505245"/>
                  <a:pt x="0" y="3140781"/>
                </a:cubicBezTo>
                <a:cubicBezTo>
                  <a:pt x="0" y="2091194"/>
                  <a:pt x="265876" y="1103709"/>
                  <a:pt x="733949" y="242011"/>
                </a:cubicBezTo>
                <a:close/>
              </a:path>
            </a:pathLst>
          </a:cu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Arial"/>
              <a:ea typeface="微软雅黑"/>
              <a:sym typeface="Arial"/>
            </a:endParaRPr>
          </a:p>
        </p:txBody>
      </p:sp>
      <p:grpSp>
        <p:nvGrpSpPr>
          <p:cNvPr id="4" name="组合 3"/>
          <p:cNvGrpSpPr/>
          <p:nvPr/>
        </p:nvGrpSpPr>
        <p:grpSpPr>
          <a:xfrm>
            <a:off x="-883704" y="1545037"/>
            <a:ext cx="1891260" cy="1883963"/>
            <a:chOff x="95534" y="5186149"/>
            <a:chExt cx="1891260" cy="1883963"/>
          </a:xfrm>
        </p:grpSpPr>
        <p:cxnSp>
          <p:nvCxnSpPr>
            <p:cNvPr id="5" name="直接连接符 4"/>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5" name="标题 44"/>
          <p:cNvSpPr txBox="1"/>
          <p:nvPr/>
        </p:nvSpPr>
        <p:spPr>
          <a:xfrm>
            <a:off x="3191640" y="3013994"/>
            <a:ext cx="4860111" cy="111697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7200" spc="300" dirty="0">
                <a:solidFill>
                  <a:schemeClr val="bg2">
                    <a:lumMod val="25000"/>
                  </a:schemeClr>
                </a:solidFill>
                <a:latin typeface="霞鹜文楷" panose="02020500000000000000" pitchFamily="18" charset="-122"/>
                <a:ea typeface="霞鹜文楷" panose="02020500000000000000" pitchFamily="18" charset="-122"/>
                <a:sym typeface="Arial"/>
              </a:rPr>
              <a:t>相关思考</a:t>
            </a:r>
          </a:p>
        </p:txBody>
      </p:sp>
      <p:sp>
        <p:nvSpPr>
          <p:cNvPr id="16" name="Title 44_1"/>
          <p:cNvSpPr txBox="1"/>
          <p:nvPr/>
        </p:nvSpPr>
        <p:spPr>
          <a:xfrm>
            <a:off x="3296701" y="2194159"/>
            <a:ext cx="9081021" cy="775469"/>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r>
              <a:rPr lang="en-US" altLang="zh-CN" sz="4800" dirty="0">
                <a:solidFill>
                  <a:srgbClr val="EC6712"/>
                </a:solidFill>
                <a:latin typeface="霞鹜文楷" panose="02020500000000000000" pitchFamily="18" charset="-122"/>
                <a:ea typeface="霞鹜文楷" panose="02020500000000000000" pitchFamily="18" charset="-122"/>
                <a:sym typeface="Arial"/>
              </a:rPr>
              <a:t>PART IV</a:t>
            </a:r>
            <a:endParaRPr lang="zh-CN" altLang="en-US" sz="4800" dirty="0">
              <a:solidFill>
                <a:srgbClr val="EC6712"/>
              </a:solidFill>
              <a:latin typeface="霞鹜文楷" panose="02020500000000000000" pitchFamily="18" charset="-122"/>
              <a:ea typeface="霞鹜文楷" panose="02020500000000000000" pitchFamily="18" charset="-122"/>
              <a:sym typeface="Arial"/>
            </a:endParaRPr>
          </a:p>
        </p:txBody>
      </p:sp>
      <p:sp>
        <p:nvSpPr>
          <p:cNvPr id="17" name="副标题 2"/>
          <p:cNvSpPr txBox="1"/>
          <p:nvPr/>
        </p:nvSpPr>
        <p:spPr>
          <a:xfrm>
            <a:off x="4463142" y="4227723"/>
            <a:ext cx="3062515" cy="41287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0"/>
              </a:spcBef>
              <a:buNone/>
            </a:pPr>
            <a:r>
              <a:rPr lang="zh-CN" altLang="en-US" sz="2000" dirty="0">
                <a:solidFill>
                  <a:schemeClr val="bg1">
                    <a:lumMod val="50000"/>
                  </a:schemeClr>
                </a:solidFill>
                <a:latin typeface="霞鹜文楷" panose="02020500000000000000" pitchFamily="18" charset="-122"/>
                <a:ea typeface="霞鹜文楷" panose="02020500000000000000" pitchFamily="18" charset="-122"/>
                <a:sym typeface="Arial"/>
              </a:rPr>
              <a:t>含问题解决及思考题回答</a:t>
            </a:r>
            <a:endParaRPr lang="en-GB" altLang="zh-CN" sz="2000" dirty="0">
              <a:solidFill>
                <a:schemeClr val="bg1">
                  <a:lumMod val="50000"/>
                </a:schemeClr>
              </a:solidFill>
              <a:latin typeface="霞鹜文楷" panose="02020500000000000000" pitchFamily="18" charset="-122"/>
              <a:ea typeface="霞鹜文楷" panose="02020500000000000000" pitchFamily="18" charset="-122"/>
              <a:sym typeface="Arial"/>
            </a:endParaRPr>
          </a:p>
        </p:txBody>
      </p:sp>
      <p:cxnSp>
        <p:nvCxnSpPr>
          <p:cNvPr id="18" name="直接连接符 17"/>
          <p:cNvCxnSpPr/>
          <p:nvPr/>
        </p:nvCxnSpPr>
        <p:spPr>
          <a:xfrm>
            <a:off x="3117740" y="4426901"/>
            <a:ext cx="1088020" cy="0"/>
          </a:xfrm>
          <a:prstGeom prst="line">
            <a:avLst/>
          </a:prstGeom>
          <a:noFill/>
          <a:ln w="6350" cap="flat" cmpd="sng" algn="ctr">
            <a:solidFill>
              <a:srgbClr val="EC6712"/>
            </a:solidFill>
            <a:prstDash val="solid"/>
            <a:miter lim="800000"/>
            <a:tailEnd type="arrow"/>
          </a:ln>
          <a:effectLst/>
        </p:spPr>
      </p:cxnSp>
      <p:sp>
        <p:nvSpPr>
          <p:cNvPr id="19" name="椭圆 18"/>
          <p:cNvSpPr>
            <a:spLocks noChangeAspect="1"/>
          </p:cNvSpPr>
          <p:nvPr/>
        </p:nvSpPr>
        <p:spPr>
          <a:xfrm>
            <a:off x="7888988" y="6232747"/>
            <a:ext cx="1184494" cy="1179697"/>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grpSp>
        <p:nvGrpSpPr>
          <p:cNvPr id="20" name="组合 19"/>
          <p:cNvGrpSpPr/>
          <p:nvPr/>
        </p:nvGrpSpPr>
        <p:grpSpPr>
          <a:xfrm>
            <a:off x="11246370" y="1618395"/>
            <a:ext cx="1891260" cy="1883963"/>
            <a:chOff x="95534" y="5186149"/>
            <a:chExt cx="1891260" cy="1883963"/>
          </a:xfrm>
        </p:grpSpPr>
        <p:cxnSp>
          <p:nvCxnSpPr>
            <p:cNvPr id="21" name="直接连接符 20"/>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3" name="椭圆 12">
            <a:extLst>
              <a:ext uri="{FF2B5EF4-FFF2-40B4-BE49-F238E27FC236}">
                <a16:creationId xmlns:a16="http://schemas.microsoft.com/office/drawing/2014/main" id="{CF67828B-D7A3-995B-F3CE-0B910103A2A1}"/>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4" name="文本框 13">
            <a:extLst>
              <a:ext uri="{FF2B5EF4-FFF2-40B4-BE49-F238E27FC236}">
                <a16:creationId xmlns:a16="http://schemas.microsoft.com/office/drawing/2014/main" id="{FAD32BB2-004B-FA9B-95C0-866EE342B13F}"/>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995976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up)">
                                      <p:cBhvr>
                                        <p:cTn id="10" dur="500"/>
                                        <p:tgtEl>
                                          <p:spTgt spid="3"/>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anim calcmode="lin" valueType="num">
                                      <p:cBhvr>
                                        <p:cTn id="27" dur="500" fill="hold"/>
                                        <p:tgtEl>
                                          <p:spTgt spid="16"/>
                                        </p:tgtEl>
                                        <p:attrNameLst>
                                          <p:attrName>ppt_x</p:attrName>
                                        </p:attrNameLst>
                                      </p:cBhvr>
                                      <p:tavLst>
                                        <p:tav tm="0">
                                          <p:val>
                                            <p:strVal val="#ppt_x"/>
                                          </p:val>
                                        </p:tav>
                                        <p:tav tm="100000">
                                          <p:val>
                                            <p:strVal val="#ppt_x"/>
                                          </p:val>
                                        </p:tav>
                                      </p:tavLst>
                                    </p:anim>
                                    <p:anim calcmode="lin" valueType="num">
                                      <p:cBhvr>
                                        <p:cTn id="28" dur="500" fill="hold"/>
                                        <p:tgtEl>
                                          <p:spTgt spid="16"/>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2"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anim calcmode="lin" valueType="num">
                                      <p:cBhvr>
                                        <p:cTn id="33" dur="500" fill="hold"/>
                                        <p:tgtEl>
                                          <p:spTgt spid="15"/>
                                        </p:tgtEl>
                                        <p:attrNameLst>
                                          <p:attrName>ppt_x</p:attrName>
                                        </p:attrNameLst>
                                      </p:cBhvr>
                                      <p:tavLst>
                                        <p:tav tm="0">
                                          <p:val>
                                            <p:strVal val="#ppt_x"/>
                                          </p:val>
                                        </p:tav>
                                        <p:tav tm="100000">
                                          <p:val>
                                            <p:strVal val="#ppt_x"/>
                                          </p:val>
                                        </p:tav>
                                      </p:tavLst>
                                    </p:anim>
                                    <p:anim calcmode="lin" valueType="num">
                                      <p:cBhvr>
                                        <p:cTn id="34" dur="500" fill="hold"/>
                                        <p:tgtEl>
                                          <p:spTgt spid="15"/>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10" presetClass="entr" presetSubtype="0"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5" grpId="0"/>
      <p:bldP spid="16" grpId="0"/>
      <p:bldP spid="17" grpId="0"/>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4" name="标题 44">
            <a:extLst>
              <a:ext uri="{FF2B5EF4-FFF2-40B4-BE49-F238E27FC236}">
                <a16:creationId xmlns:a16="http://schemas.microsoft.com/office/drawing/2014/main" id="{058D1E3E-8D60-04FD-1A3F-695529F5A6CF}"/>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相关思考</a:t>
            </a:r>
          </a:p>
        </p:txBody>
      </p:sp>
      <p:sp>
        <p:nvSpPr>
          <p:cNvPr id="37" name="isļíḓe">
            <a:extLst>
              <a:ext uri="{FF2B5EF4-FFF2-40B4-BE49-F238E27FC236}">
                <a16:creationId xmlns:a16="http://schemas.microsoft.com/office/drawing/2014/main" id="{E6D7E4A1-03FB-F578-017F-0ED36357ED56}"/>
              </a:ext>
            </a:extLst>
          </p:cNvPr>
          <p:cNvSpPr/>
          <p:nvPr/>
        </p:nvSpPr>
        <p:spPr>
          <a:xfrm>
            <a:off x="1264594" y="1019777"/>
            <a:ext cx="9662813" cy="480131"/>
          </a:xfrm>
          <a:prstGeom prst="rect">
            <a:avLst/>
          </a:prstGeom>
        </p:spPr>
        <p:txBody>
          <a:bodyPr anchor="b" anchorCtr="0">
            <a:noAutofit/>
          </a:bodyPr>
          <a:lstStyle/>
          <a:p>
            <a:pPr lvl="0" algn="ctr">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确保“三个正确性”</a:t>
            </a:r>
          </a:p>
        </p:txBody>
      </p:sp>
      <p:sp>
        <p:nvSpPr>
          <p:cNvPr id="13" name="圆角矩形 13">
            <a:extLst>
              <a:ext uri="{FF2B5EF4-FFF2-40B4-BE49-F238E27FC236}">
                <a16:creationId xmlns:a16="http://schemas.microsoft.com/office/drawing/2014/main" id="{CC3F107F-6A4B-80DA-83BF-F05580B27594}"/>
              </a:ext>
            </a:extLst>
          </p:cNvPr>
          <p:cNvSpPr/>
          <p:nvPr/>
        </p:nvSpPr>
        <p:spPr>
          <a:xfrm>
            <a:off x="673019" y="1662279"/>
            <a:ext cx="1984374" cy="1140393"/>
          </a:xfrm>
          <a:prstGeom prst="roundRect">
            <a:avLst>
              <a:gd name="adj" fmla="val 20900"/>
            </a:avLst>
          </a:prstGeom>
          <a:solidFill>
            <a:srgbClr val="EC6712">
              <a:alpha val="5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latin typeface="Arial"/>
              <a:ea typeface="微软雅黑"/>
              <a:cs typeface="+mn-ea"/>
              <a:sym typeface="Arial"/>
            </a:endParaRPr>
          </a:p>
        </p:txBody>
      </p:sp>
      <p:sp>
        <p:nvSpPr>
          <p:cNvPr id="16" name="圆角矩形 23">
            <a:extLst>
              <a:ext uri="{FF2B5EF4-FFF2-40B4-BE49-F238E27FC236}">
                <a16:creationId xmlns:a16="http://schemas.microsoft.com/office/drawing/2014/main" id="{8D1C2DD5-D792-2EA4-7B89-A746CB897BCC}"/>
              </a:ext>
            </a:extLst>
          </p:cNvPr>
          <p:cNvSpPr/>
          <p:nvPr/>
        </p:nvSpPr>
        <p:spPr>
          <a:xfrm>
            <a:off x="715884" y="5062123"/>
            <a:ext cx="1984374" cy="833618"/>
          </a:xfrm>
          <a:prstGeom prst="roundRect">
            <a:avLst>
              <a:gd name="adj" fmla="val 20900"/>
            </a:avLst>
          </a:prstGeom>
          <a:solidFill>
            <a:srgbClr val="EC6712">
              <a:alpha val="5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latin typeface="Arial"/>
              <a:ea typeface="微软雅黑"/>
              <a:cs typeface="+mn-ea"/>
              <a:sym typeface="Arial"/>
            </a:endParaRPr>
          </a:p>
        </p:txBody>
      </p:sp>
      <p:sp>
        <p:nvSpPr>
          <p:cNvPr id="29" name="圆角矩形 13">
            <a:extLst>
              <a:ext uri="{FF2B5EF4-FFF2-40B4-BE49-F238E27FC236}">
                <a16:creationId xmlns:a16="http://schemas.microsoft.com/office/drawing/2014/main" id="{031C8121-9278-D8E0-5599-EFE627EA89C0}"/>
              </a:ext>
            </a:extLst>
          </p:cNvPr>
          <p:cNvSpPr/>
          <p:nvPr/>
        </p:nvSpPr>
        <p:spPr>
          <a:xfrm>
            <a:off x="673019" y="3335173"/>
            <a:ext cx="1984374" cy="1140393"/>
          </a:xfrm>
          <a:prstGeom prst="roundRect">
            <a:avLst>
              <a:gd name="adj" fmla="val 20900"/>
            </a:avLst>
          </a:prstGeom>
          <a:solidFill>
            <a:srgbClr val="EC6712">
              <a:alpha val="5000"/>
            </a:srgb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ctr" defTabSz="914400"/>
            <a:endParaRPr lang="zh-CN" altLang="en-US" sz="2000" b="1" dirty="0">
              <a:solidFill>
                <a:schemeClr val="bg1"/>
              </a:solidFill>
              <a:latin typeface="Arial"/>
              <a:ea typeface="微软雅黑"/>
              <a:cs typeface="+mn-ea"/>
              <a:sym typeface="Arial"/>
            </a:endParaRPr>
          </a:p>
        </p:txBody>
      </p:sp>
      <p:sp>
        <p:nvSpPr>
          <p:cNvPr id="17" name="文本框 16">
            <a:extLst>
              <a:ext uri="{FF2B5EF4-FFF2-40B4-BE49-F238E27FC236}">
                <a16:creationId xmlns:a16="http://schemas.microsoft.com/office/drawing/2014/main" id="{E720929C-2F77-9D12-605B-9F6F839E11C8}"/>
              </a:ext>
            </a:extLst>
          </p:cNvPr>
          <p:cNvSpPr txBox="1"/>
          <p:nvPr/>
        </p:nvSpPr>
        <p:spPr>
          <a:xfrm>
            <a:off x="921856" y="2001642"/>
            <a:ext cx="1486700" cy="461665"/>
          </a:xfrm>
          <a:prstGeom prst="rect">
            <a:avLst/>
          </a:prstGeom>
          <a:noFill/>
        </p:spPr>
        <p:txBody>
          <a:bodyPr wrap="square" rtlCol="0">
            <a:spAutoFit/>
          </a:bodyPr>
          <a:lstStyle/>
          <a:p>
            <a:pPr lvl="0" algn="ctr">
              <a:defRPr/>
            </a:pPr>
            <a:r>
              <a:rPr lang="zh-CN" altLang="en-US" sz="2400" b="1" dirty="0">
                <a:solidFill>
                  <a:prstClr val="black">
                    <a:lumMod val="75000"/>
                    <a:lumOff val="25000"/>
                  </a:prstClr>
                </a:solidFill>
                <a:latin typeface="霞鹜文楷" panose="02020500000000000000" pitchFamily="18" charset="-122"/>
                <a:ea typeface="霞鹜文楷" panose="02020500000000000000" pitchFamily="18" charset="-122"/>
                <a:cs typeface="+mn-ea"/>
                <a:sym typeface="Arial"/>
              </a:rPr>
              <a:t>结果正确</a:t>
            </a:r>
          </a:p>
        </p:txBody>
      </p:sp>
      <p:sp>
        <p:nvSpPr>
          <p:cNvPr id="21" name="文本框 20">
            <a:extLst>
              <a:ext uri="{FF2B5EF4-FFF2-40B4-BE49-F238E27FC236}">
                <a16:creationId xmlns:a16="http://schemas.microsoft.com/office/drawing/2014/main" id="{BD7D85F4-C478-D065-E6E0-6F398F14D50C}"/>
              </a:ext>
            </a:extLst>
          </p:cNvPr>
          <p:cNvSpPr txBox="1"/>
          <p:nvPr/>
        </p:nvSpPr>
        <p:spPr>
          <a:xfrm>
            <a:off x="921856" y="3674536"/>
            <a:ext cx="1486700" cy="461665"/>
          </a:xfrm>
          <a:prstGeom prst="rect">
            <a:avLst/>
          </a:prstGeom>
          <a:noFill/>
        </p:spPr>
        <p:txBody>
          <a:bodyPr wrap="square" rtlCol="0">
            <a:spAutoFit/>
          </a:bodyPr>
          <a:lstStyle/>
          <a:p>
            <a:pPr lvl="0" algn="ctr">
              <a:defRPr/>
            </a:pPr>
            <a:r>
              <a:rPr lang="zh-CN" altLang="en-US" sz="2400" b="1" dirty="0">
                <a:solidFill>
                  <a:prstClr val="black">
                    <a:lumMod val="75000"/>
                    <a:lumOff val="25000"/>
                  </a:prstClr>
                </a:solidFill>
                <a:latin typeface="霞鹜文楷" panose="02020500000000000000" pitchFamily="18" charset="-122"/>
                <a:ea typeface="霞鹜文楷" panose="02020500000000000000" pitchFamily="18" charset="-122"/>
                <a:cs typeface="+mn-ea"/>
                <a:sym typeface="Arial"/>
              </a:rPr>
              <a:t>算法正确</a:t>
            </a:r>
          </a:p>
        </p:txBody>
      </p:sp>
      <p:sp>
        <p:nvSpPr>
          <p:cNvPr id="22" name="文本框 21">
            <a:extLst>
              <a:ext uri="{FF2B5EF4-FFF2-40B4-BE49-F238E27FC236}">
                <a16:creationId xmlns:a16="http://schemas.microsoft.com/office/drawing/2014/main" id="{BDF108FB-4E42-A70D-CC7D-CEE4FDF521E4}"/>
              </a:ext>
            </a:extLst>
          </p:cNvPr>
          <p:cNvSpPr txBox="1"/>
          <p:nvPr/>
        </p:nvSpPr>
        <p:spPr>
          <a:xfrm>
            <a:off x="940542" y="5248097"/>
            <a:ext cx="1486700" cy="461665"/>
          </a:xfrm>
          <a:prstGeom prst="rect">
            <a:avLst/>
          </a:prstGeom>
          <a:noFill/>
        </p:spPr>
        <p:txBody>
          <a:bodyPr wrap="square" rtlCol="0">
            <a:spAutoFit/>
          </a:bodyPr>
          <a:lstStyle/>
          <a:p>
            <a:pPr lvl="0" algn="ctr">
              <a:defRPr/>
            </a:pPr>
            <a:r>
              <a:rPr lang="zh-CN" altLang="en-US" sz="2400" b="1" dirty="0">
                <a:solidFill>
                  <a:prstClr val="black">
                    <a:lumMod val="75000"/>
                    <a:lumOff val="25000"/>
                  </a:prstClr>
                </a:solidFill>
                <a:latin typeface="霞鹜文楷" panose="02020500000000000000" pitchFamily="18" charset="-122"/>
                <a:ea typeface="霞鹜文楷" panose="02020500000000000000" pitchFamily="18" charset="-122"/>
                <a:cs typeface="+mn-ea"/>
                <a:sym typeface="Arial"/>
              </a:rPr>
              <a:t>系统正确</a:t>
            </a:r>
          </a:p>
        </p:txBody>
      </p:sp>
      <p:sp>
        <p:nvSpPr>
          <p:cNvPr id="23" name="iṡ1ïḍé">
            <a:extLst>
              <a:ext uri="{FF2B5EF4-FFF2-40B4-BE49-F238E27FC236}">
                <a16:creationId xmlns:a16="http://schemas.microsoft.com/office/drawing/2014/main" id="{904A61BF-B2C1-4FF1-0442-93B550759803}"/>
              </a:ext>
            </a:extLst>
          </p:cNvPr>
          <p:cNvSpPr txBox="1"/>
          <p:nvPr/>
        </p:nvSpPr>
        <p:spPr>
          <a:xfrm>
            <a:off x="2823405" y="1533083"/>
            <a:ext cx="8824238" cy="1398781"/>
          </a:xfrm>
          <a:prstGeom prst="rect">
            <a:avLst/>
          </a:prstGeom>
          <a:noFill/>
        </p:spPr>
        <p:txBody>
          <a:bodyPr wrap="square" rtlCol="0">
            <a:spAutoFit/>
          </a:bodyPr>
          <a:lstStyle/>
          <a:p>
            <a:pPr>
              <a:lnSpc>
                <a:spcPct val="120000"/>
              </a:lnSpc>
            </a:pPr>
            <a:r>
              <a:rPr lang="en-US" altLang="zh-CN" b="1" dirty="0">
                <a:latin typeface="霞鹜文楷" panose="02020500000000000000" pitchFamily="18" charset="-122"/>
                <a:ea typeface="霞鹜文楷" panose="02020500000000000000" pitchFamily="18" charset="-122"/>
              </a:rPr>
              <a:t>1. </a:t>
            </a:r>
            <a:r>
              <a:rPr lang="zh-CN" altLang="en-US" b="1" dirty="0">
                <a:latin typeface="霞鹜文楷" panose="02020500000000000000" pitchFamily="18" charset="-122"/>
                <a:ea typeface="霞鹜文楷" panose="02020500000000000000" pitchFamily="18" charset="-122"/>
              </a:rPr>
              <a:t>感官上正确</a:t>
            </a:r>
            <a:r>
              <a:rPr lang="zh-CN" altLang="en-US" dirty="0">
                <a:latin typeface="霞鹜文楷" panose="02020500000000000000" pitchFamily="18" charset="-122"/>
                <a:ea typeface="霞鹜文楷" panose="02020500000000000000" pitchFamily="18" charset="-122"/>
              </a:rPr>
              <a:t>（即在</a:t>
            </a:r>
            <a:r>
              <a:rPr lang="zh-CN" altLang="en-US" i="1" dirty="0">
                <a:latin typeface="霞鹜文楷" panose="02020500000000000000" pitchFamily="18" charset="-122"/>
                <a:ea typeface="霞鹜文楷" panose="02020500000000000000" pitchFamily="18" charset="-122"/>
              </a:rPr>
              <a:t>实验进行中</a:t>
            </a:r>
            <a:r>
              <a:rPr lang="zh-CN" altLang="en-US" dirty="0">
                <a:latin typeface="霞鹜文楷" panose="02020500000000000000" pitchFamily="18" charset="-122"/>
                <a:ea typeface="霞鹜文楷" panose="02020500000000000000" pitchFamily="18" charset="-122"/>
              </a:rPr>
              <a:t>当场判断）</a:t>
            </a: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通过控制器的目测比较、确认身高；监督器当场检查，监督控制器的比较是否正确。</a:t>
            </a:r>
            <a:endParaRPr lang="en-US" altLang="zh-CN" dirty="0">
              <a:latin typeface="霞鹜文楷" panose="02020500000000000000" pitchFamily="18" charset="-122"/>
              <a:ea typeface="霞鹜文楷" panose="02020500000000000000" pitchFamily="18" charset="-122"/>
            </a:endParaRPr>
          </a:p>
          <a:p>
            <a:pPr>
              <a:lnSpc>
                <a:spcPct val="120000"/>
              </a:lnSpc>
            </a:pPr>
            <a:r>
              <a:rPr lang="en-US" altLang="zh-CN" b="1" dirty="0">
                <a:latin typeface="霞鹜文楷" panose="02020500000000000000" pitchFamily="18" charset="-122"/>
                <a:ea typeface="霞鹜文楷" panose="02020500000000000000" pitchFamily="18" charset="-122"/>
              </a:rPr>
              <a:t>2. </a:t>
            </a:r>
            <a:r>
              <a:rPr lang="zh-CN" altLang="en-US" b="1" dirty="0">
                <a:latin typeface="霞鹜文楷" panose="02020500000000000000" pitchFamily="18" charset="-122"/>
                <a:ea typeface="霞鹜文楷" panose="02020500000000000000" pitchFamily="18" charset="-122"/>
              </a:rPr>
              <a:t>数据本身正确</a:t>
            </a:r>
            <a:r>
              <a:rPr lang="zh-CN" altLang="en-US" dirty="0">
                <a:latin typeface="霞鹜文楷" panose="02020500000000000000" pitchFamily="18" charset="-122"/>
                <a:ea typeface="霞鹜文楷" panose="02020500000000000000" pitchFamily="18" charset="-122"/>
              </a:rPr>
              <a:t>（即建立一个数据表进行</a:t>
            </a:r>
            <a:r>
              <a:rPr lang="zh-CN" altLang="en-US" i="1" dirty="0">
                <a:latin typeface="霞鹜文楷" panose="02020500000000000000" pitchFamily="18" charset="-122"/>
                <a:ea typeface="霞鹜文楷" panose="02020500000000000000" pitchFamily="18" charset="-122"/>
              </a:rPr>
              <a:t>实验后的</a:t>
            </a:r>
            <a:r>
              <a:rPr lang="zh-CN" altLang="en-US" dirty="0">
                <a:latin typeface="霞鹜文楷" panose="02020500000000000000" pitchFamily="18" charset="-122"/>
                <a:ea typeface="霞鹜文楷" panose="02020500000000000000" pitchFamily="18" charset="-122"/>
              </a:rPr>
              <a:t>结果判断）</a:t>
            </a:r>
            <a:r>
              <a:rPr lang="en-US" altLang="zh-CN" dirty="0">
                <a:solidFill>
                  <a:srgbClr val="EC6712"/>
                </a:solidFill>
                <a:latin typeface="霞鹜文楷" panose="02020500000000000000" pitchFamily="18" charset="-122"/>
                <a:ea typeface="霞鹜文楷" panose="02020500000000000000" pitchFamily="18" charset="-122"/>
              </a:rPr>
              <a:t>*</a:t>
            </a: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事先要求同学们排好身高序号（包含身高相同的情况），检查结果是否相符。</a:t>
            </a:r>
          </a:p>
        </p:txBody>
      </p:sp>
      <p:sp>
        <p:nvSpPr>
          <p:cNvPr id="27" name="iṡ1ïḍé">
            <a:extLst>
              <a:ext uri="{FF2B5EF4-FFF2-40B4-BE49-F238E27FC236}">
                <a16:creationId xmlns:a16="http://schemas.microsoft.com/office/drawing/2014/main" id="{84AA30DF-F76A-1FED-B85B-5627FC1A02D8}"/>
              </a:ext>
            </a:extLst>
          </p:cNvPr>
          <p:cNvSpPr txBox="1"/>
          <p:nvPr/>
        </p:nvSpPr>
        <p:spPr>
          <a:xfrm>
            <a:off x="472491" y="6318131"/>
            <a:ext cx="11243724" cy="367216"/>
          </a:xfrm>
          <a:prstGeom prst="rect">
            <a:avLst/>
          </a:prstGeom>
          <a:noFill/>
        </p:spPr>
        <p:txBody>
          <a:bodyPr wrap="square" rtlCol="0">
            <a:spAutoFit/>
          </a:bodyPr>
          <a:lstStyle/>
          <a:p>
            <a:pPr algn="ctr">
              <a:lnSpc>
                <a:spcPct val="120000"/>
              </a:lnSpc>
            </a:pPr>
            <a:r>
              <a:rPr lang="en-US" altLang="zh-CN" sz="1600" dirty="0">
                <a:solidFill>
                  <a:srgbClr val="EC6712"/>
                </a:solidFill>
                <a:latin typeface="霞鹜文楷" panose="02020500000000000000" pitchFamily="18" charset="-122"/>
                <a:ea typeface="霞鹜文楷" panose="02020500000000000000" pitchFamily="18" charset="-122"/>
              </a:rPr>
              <a:t>*</a:t>
            </a:r>
            <a:r>
              <a:rPr lang="zh-CN" altLang="en-US" sz="1600" dirty="0">
                <a:solidFill>
                  <a:srgbClr val="EC6712"/>
                </a:solidFill>
                <a:latin typeface="霞鹜文楷" panose="02020500000000000000" pitchFamily="18" charset="-122"/>
                <a:ea typeface="霞鹜文楷" panose="02020500000000000000" pitchFamily="18" charset="-122"/>
              </a:rPr>
              <a:t>注：并非“面向结果的编程”，未改变实验进行中的任何过程，就如对排序算法引入一个已知结果的测试样例，检查其正确性</a:t>
            </a:r>
            <a:endParaRPr lang="zh-CN" altLang="en-US" sz="1600" dirty="0">
              <a:latin typeface="霞鹜文楷" panose="02020500000000000000" pitchFamily="18" charset="-122"/>
              <a:ea typeface="霞鹜文楷" panose="02020500000000000000" pitchFamily="18" charset="-122"/>
            </a:endParaRPr>
          </a:p>
        </p:txBody>
      </p:sp>
      <p:sp>
        <p:nvSpPr>
          <p:cNvPr id="28" name="iṡ1ïḍé">
            <a:extLst>
              <a:ext uri="{FF2B5EF4-FFF2-40B4-BE49-F238E27FC236}">
                <a16:creationId xmlns:a16="http://schemas.microsoft.com/office/drawing/2014/main" id="{97EA8306-2094-B186-C928-DA0EDEDB063E}"/>
              </a:ext>
            </a:extLst>
          </p:cNvPr>
          <p:cNvSpPr txBox="1"/>
          <p:nvPr/>
        </p:nvSpPr>
        <p:spPr>
          <a:xfrm>
            <a:off x="2823405" y="3209629"/>
            <a:ext cx="8824238" cy="1398781"/>
          </a:xfrm>
          <a:prstGeom prst="rect">
            <a:avLst/>
          </a:prstGeom>
          <a:noFill/>
        </p:spPr>
        <p:txBody>
          <a:bodyPr wrap="square" rtlCol="0">
            <a:spAutoFit/>
          </a:bodyPr>
          <a:lstStyle/>
          <a:p>
            <a:pPr marL="342900" indent="-342900">
              <a:lnSpc>
                <a:spcPct val="120000"/>
              </a:lnSpc>
              <a:buAutoNum type="arabicPeriod"/>
            </a:pPr>
            <a:r>
              <a:rPr lang="zh-CN" altLang="en-US" dirty="0">
                <a:latin typeface="霞鹜文楷" panose="02020500000000000000" pitchFamily="18" charset="-122"/>
                <a:ea typeface="霞鹜文楷" panose="02020500000000000000" pitchFamily="18" charset="-122"/>
              </a:rPr>
              <a:t>由熟练掌握快速排序算法的组员担任</a:t>
            </a:r>
            <a:r>
              <a:rPr lang="zh-CN" altLang="en-US" i="1" dirty="0">
                <a:latin typeface="霞鹜文楷" panose="02020500000000000000" pitchFamily="18" charset="-122"/>
                <a:ea typeface="霞鹜文楷" panose="02020500000000000000" pitchFamily="18" charset="-122"/>
              </a:rPr>
              <a:t>监督器</a:t>
            </a:r>
            <a:r>
              <a:rPr lang="zh-CN" altLang="en-US" dirty="0">
                <a:latin typeface="霞鹜文楷" panose="02020500000000000000" pitchFamily="18" charset="-122"/>
                <a:ea typeface="霞鹜文楷" panose="02020500000000000000" pitchFamily="18" charset="-122"/>
              </a:rPr>
              <a:t>，严格按照本小组共同商定的算法进行监督，在控制器执行的</a:t>
            </a:r>
            <a:r>
              <a:rPr lang="zh-CN" altLang="en-US" i="1" dirty="0">
                <a:latin typeface="霞鹜文楷" panose="02020500000000000000" pitchFamily="18" charset="-122"/>
                <a:ea typeface="霞鹜文楷" panose="02020500000000000000" pitchFamily="18" charset="-122"/>
              </a:rPr>
              <a:t>每步</a:t>
            </a:r>
            <a:r>
              <a:rPr lang="zh-CN" altLang="en-US" dirty="0">
                <a:latin typeface="霞鹜文楷" panose="02020500000000000000" pitchFamily="18" charset="-122"/>
                <a:ea typeface="霞鹜文楷" panose="02020500000000000000" pitchFamily="18" charset="-122"/>
              </a:rPr>
              <a:t>判断是否有错。</a:t>
            </a:r>
          </a:p>
          <a:p>
            <a:pPr>
              <a:lnSpc>
                <a:spcPct val="120000"/>
              </a:lnSpc>
            </a:pPr>
            <a:r>
              <a:rPr lang="en-US" altLang="zh-CN" dirty="0">
                <a:latin typeface="霞鹜文楷" panose="02020500000000000000" pitchFamily="18" charset="-122"/>
                <a:ea typeface="霞鹜文楷" panose="02020500000000000000" pitchFamily="18" charset="-122"/>
              </a:rPr>
              <a:t>2. </a:t>
            </a:r>
            <a:r>
              <a:rPr lang="zh-CN" altLang="en-US" dirty="0">
                <a:latin typeface="霞鹜文楷" panose="02020500000000000000" pitchFamily="18" charset="-122"/>
                <a:ea typeface="霞鹜文楷" panose="02020500000000000000" pitchFamily="18" charset="-122"/>
              </a:rPr>
              <a:t>通过</a:t>
            </a:r>
            <a:r>
              <a:rPr lang="zh-CN" altLang="en-US" i="1" dirty="0">
                <a:latin typeface="霞鹜文楷" panose="02020500000000000000" pitchFamily="18" charset="-122"/>
                <a:ea typeface="霞鹜文楷" panose="02020500000000000000" pitchFamily="18" charset="-122"/>
              </a:rPr>
              <a:t>监控器</a:t>
            </a:r>
            <a:r>
              <a:rPr lang="zh-CN" altLang="en-US" dirty="0">
                <a:latin typeface="霞鹜文楷" panose="02020500000000000000" pitchFamily="18" charset="-122"/>
                <a:ea typeface="霞鹜文楷" panose="02020500000000000000" pitchFamily="18" charset="-122"/>
              </a:rPr>
              <a:t>录制的</a:t>
            </a:r>
            <a:r>
              <a:rPr lang="zh-CN" altLang="en-US" i="1" dirty="0">
                <a:latin typeface="霞鹜文楷" panose="02020500000000000000" pitchFamily="18" charset="-122"/>
                <a:ea typeface="霞鹜文楷" panose="02020500000000000000" pitchFamily="18" charset="-122"/>
              </a:rPr>
              <a:t>执行记录</a:t>
            </a:r>
            <a:r>
              <a:rPr lang="zh-CN" altLang="en-US" dirty="0">
                <a:latin typeface="霞鹜文楷" panose="02020500000000000000" pitchFamily="18" charset="-122"/>
                <a:ea typeface="霞鹜文楷" panose="02020500000000000000" pitchFamily="18" charset="-122"/>
              </a:rPr>
              <a:t>进行复盘判断。</a:t>
            </a:r>
          </a:p>
          <a:p>
            <a:pPr>
              <a:lnSpc>
                <a:spcPct val="120000"/>
              </a:lnSpc>
            </a:pPr>
            <a:r>
              <a:rPr lang="en-US" altLang="zh-CN" dirty="0">
                <a:latin typeface="霞鹜文楷" panose="02020500000000000000" pitchFamily="18" charset="-122"/>
                <a:ea typeface="霞鹜文楷" panose="02020500000000000000" pitchFamily="18" charset="-122"/>
              </a:rPr>
              <a:t>3. </a:t>
            </a:r>
            <a:r>
              <a:rPr lang="zh-CN" altLang="en-US" dirty="0">
                <a:latin typeface="霞鹜文楷" panose="02020500000000000000" pitchFamily="18" charset="-122"/>
                <a:ea typeface="霞鹜文楷" panose="02020500000000000000" pitchFamily="18" charset="-122"/>
              </a:rPr>
              <a:t>换一个人担任</a:t>
            </a:r>
            <a:r>
              <a:rPr lang="zh-CN" altLang="en-US" i="1" dirty="0">
                <a:latin typeface="霞鹜文楷" panose="02020500000000000000" pitchFamily="18" charset="-122"/>
                <a:ea typeface="霞鹜文楷" panose="02020500000000000000" pitchFamily="18" charset="-122"/>
              </a:rPr>
              <a:t>控制器</a:t>
            </a:r>
            <a:r>
              <a:rPr lang="zh-CN" altLang="en-US" dirty="0">
                <a:latin typeface="霞鹜文楷" panose="02020500000000000000" pitchFamily="18" charset="-122"/>
                <a:ea typeface="霞鹜文楷" panose="02020500000000000000" pitchFamily="18" charset="-122"/>
              </a:rPr>
              <a:t>，代码是可以正常完成的。</a:t>
            </a:r>
          </a:p>
        </p:txBody>
      </p:sp>
      <p:sp>
        <p:nvSpPr>
          <p:cNvPr id="31" name="iṡ1ïḍé">
            <a:extLst>
              <a:ext uri="{FF2B5EF4-FFF2-40B4-BE49-F238E27FC236}">
                <a16:creationId xmlns:a16="http://schemas.microsoft.com/office/drawing/2014/main" id="{4D6CA2B1-1C6D-ED2C-C948-1C8E90AA9355}"/>
              </a:ext>
            </a:extLst>
          </p:cNvPr>
          <p:cNvSpPr txBox="1"/>
          <p:nvPr/>
        </p:nvSpPr>
        <p:spPr>
          <a:xfrm>
            <a:off x="2842091" y="5111939"/>
            <a:ext cx="8824238" cy="733983"/>
          </a:xfrm>
          <a:prstGeom prst="rect">
            <a:avLst/>
          </a:prstGeom>
          <a:noFill/>
        </p:spPr>
        <p:txBody>
          <a:bodyPr wrap="square" rtlCol="0">
            <a:spAutoFit/>
          </a:bodyPr>
          <a:lstStyle/>
          <a:p>
            <a:pPr marL="342900" indent="-342900">
              <a:lnSpc>
                <a:spcPct val="120000"/>
              </a:lnSpc>
              <a:buAutoNum type="arabicPeriod"/>
            </a:pPr>
            <a:r>
              <a:rPr lang="zh-CN" altLang="en-US" dirty="0">
                <a:latin typeface="霞鹜文楷" panose="02020500000000000000" pitchFamily="18" charset="-122"/>
                <a:ea typeface="霞鹜文楷" panose="02020500000000000000" pitchFamily="18" charset="-122"/>
              </a:rPr>
              <a:t>通过</a:t>
            </a:r>
            <a:r>
              <a:rPr lang="zh-CN" altLang="en-US" i="1" dirty="0">
                <a:latin typeface="霞鹜文楷" panose="02020500000000000000" pitchFamily="18" charset="-122"/>
                <a:ea typeface="霞鹜文楷" panose="02020500000000000000" pitchFamily="18" charset="-122"/>
              </a:rPr>
              <a:t>监督器</a:t>
            </a:r>
            <a:r>
              <a:rPr lang="zh-CN" altLang="en-US" dirty="0">
                <a:latin typeface="霞鹜文楷" panose="02020500000000000000" pitchFamily="18" charset="-122"/>
                <a:ea typeface="霞鹜文楷" panose="02020500000000000000" pitchFamily="18" charset="-122"/>
              </a:rPr>
              <a:t>在</a:t>
            </a:r>
            <a:r>
              <a:rPr lang="zh-CN" altLang="en-US" i="1" dirty="0">
                <a:latin typeface="霞鹜文楷" panose="02020500000000000000" pitchFamily="18" charset="-122"/>
                <a:ea typeface="霞鹜文楷" panose="02020500000000000000" pitchFamily="18" charset="-122"/>
              </a:rPr>
              <a:t>每步</a:t>
            </a:r>
            <a:r>
              <a:rPr lang="zh-CN" altLang="en-US" dirty="0">
                <a:latin typeface="霞鹜文楷" panose="02020500000000000000" pitchFamily="18" charset="-122"/>
                <a:ea typeface="霞鹜文楷" panose="02020500000000000000" pitchFamily="18" charset="-122"/>
              </a:rPr>
              <a:t>判断，同时只有一个控制器在运行（非多头领导）</a:t>
            </a:r>
          </a:p>
          <a:p>
            <a:pPr marL="342900" indent="-342900">
              <a:lnSpc>
                <a:spcPct val="120000"/>
              </a:lnSpc>
              <a:buAutoNum type="arabicPeriod"/>
            </a:pPr>
            <a:r>
              <a:rPr lang="zh-CN" altLang="en-US" dirty="0">
                <a:latin typeface="霞鹜文楷" panose="02020500000000000000" pitchFamily="18" charset="-122"/>
                <a:ea typeface="霞鹜文楷" panose="02020500000000000000" pitchFamily="18" charset="-122"/>
              </a:rPr>
              <a:t>通过</a:t>
            </a:r>
            <a:r>
              <a:rPr lang="zh-CN" altLang="en-US" i="1" dirty="0">
                <a:latin typeface="霞鹜文楷" panose="02020500000000000000" pitchFamily="18" charset="-122"/>
                <a:ea typeface="霞鹜文楷" panose="02020500000000000000" pitchFamily="18" charset="-122"/>
              </a:rPr>
              <a:t>监控器</a:t>
            </a:r>
            <a:r>
              <a:rPr lang="zh-CN" altLang="en-US" dirty="0">
                <a:latin typeface="霞鹜文楷" panose="02020500000000000000" pitchFamily="18" charset="-122"/>
                <a:ea typeface="霞鹜文楷" panose="02020500000000000000" pitchFamily="18" charset="-122"/>
              </a:rPr>
              <a:t>录制的</a:t>
            </a:r>
            <a:r>
              <a:rPr lang="zh-CN" altLang="en-US" i="1" dirty="0">
                <a:latin typeface="霞鹜文楷" panose="02020500000000000000" pitchFamily="18" charset="-122"/>
                <a:ea typeface="霞鹜文楷" panose="02020500000000000000" pitchFamily="18" charset="-122"/>
              </a:rPr>
              <a:t>执行记录</a:t>
            </a:r>
            <a:r>
              <a:rPr lang="zh-CN" altLang="en-US" dirty="0">
                <a:latin typeface="霞鹜文楷" panose="02020500000000000000" pitchFamily="18" charset="-122"/>
                <a:ea typeface="霞鹜文楷" panose="02020500000000000000" pitchFamily="18" charset="-122"/>
              </a:rPr>
              <a:t>进行复盘判断。</a:t>
            </a:r>
          </a:p>
        </p:txBody>
      </p:sp>
      <p:sp>
        <p:nvSpPr>
          <p:cNvPr id="2" name="椭圆 1">
            <a:extLst>
              <a:ext uri="{FF2B5EF4-FFF2-40B4-BE49-F238E27FC236}">
                <a16:creationId xmlns:a16="http://schemas.microsoft.com/office/drawing/2014/main" id="{65F672F0-8521-5EFC-CADE-2BDF9F85AA2A}"/>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4" name="文本框 13">
            <a:extLst>
              <a:ext uri="{FF2B5EF4-FFF2-40B4-BE49-F238E27FC236}">
                <a16:creationId xmlns:a16="http://schemas.microsoft.com/office/drawing/2014/main" id="{0D6ECEF0-0BA5-E398-4371-6CF1316F019B}"/>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1264305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fade">
                                      <p:cBhvr>
                                        <p:cTn id="14" dur="500"/>
                                        <p:tgtEl>
                                          <p:spTgt spid="3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500"/>
                                        <p:tgtEl>
                                          <p:spTgt spid="2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fade">
                                      <p:cBhvr>
                                        <p:cTn id="47" dur="500"/>
                                        <p:tgtEl>
                                          <p:spTgt spid="31"/>
                                        </p:tgtEl>
                                      </p:cBhvr>
                                    </p:animEffect>
                                  </p:childTnLst>
                                </p:cTn>
                              </p:par>
                            </p:childTnLst>
                          </p:cTn>
                        </p:par>
                        <p:par>
                          <p:cTn id="48" fill="hold">
                            <p:stCondLst>
                              <p:cond delay="2500"/>
                            </p:stCondLst>
                            <p:childTnLst>
                              <p:par>
                                <p:cTn id="49" presetID="10" presetClass="entr" presetSubtype="0" fill="hold" grpId="0" nodeType="after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fade">
                                      <p:cBhvr>
                                        <p:cTn id="5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4" grpId="0"/>
      <p:bldP spid="37" grpId="0"/>
      <p:bldP spid="13" grpId="0" animBg="1"/>
      <p:bldP spid="16" grpId="0" animBg="1"/>
      <p:bldP spid="29" grpId="0" animBg="1"/>
      <p:bldP spid="17" grpId="0"/>
      <p:bldP spid="21" grpId="0"/>
      <p:bldP spid="22" grpId="0"/>
      <p:bldP spid="23" grpId="0"/>
      <p:bldP spid="27" grpId="0"/>
      <p:bldP spid="28" grpId="0"/>
      <p:bldP spid="3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4" name="标题 44">
            <a:extLst>
              <a:ext uri="{FF2B5EF4-FFF2-40B4-BE49-F238E27FC236}">
                <a16:creationId xmlns:a16="http://schemas.microsoft.com/office/drawing/2014/main" id="{058D1E3E-8D60-04FD-1A3F-695529F5A6CF}"/>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相关思考</a:t>
            </a:r>
          </a:p>
        </p:txBody>
      </p:sp>
      <p:sp>
        <p:nvSpPr>
          <p:cNvPr id="37" name="isļíḓe">
            <a:extLst>
              <a:ext uri="{FF2B5EF4-FFF2-40B4-BE49-F238E27FC236}">
                <a16:creationId xmlns:a16="http://schemas.microsoft.com/office/drawing/2014/main" id="{E6D7E4A1-03FB-F578-017F-0ED36357ED56}"/>
              </a:ext>
            </a:extLst>
          </p:cNvPr>
          <p:cNvSpPr/>
          <p:nvPr/>
        </p:nvSpPr>
        <p:spPr>
          <a:xfrm>
            <a:off x="1264594" y="915701"/>
            <a:ext cx="9662813" cy="480131"/>
          </a:xfrm>
          <a:prstGeom prst="rect">
            <a:avLst/>
          </a:prstGeom>
        </p:spPr>
        <p:txBody>
          <a:bodyPr anchor="b" anchorCtr="0">
            <a:noAutofit/>
          </a:bodyPr>
          <a:lstStyle/>
          <a:p>
            <a:pPr lvl="0" algn="ctr">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意外情况与寄存器存在的必要性</a:t>
            </a:r>
          </a:p>
        </p:txBody>
      </p:sp>
      <p:sp>
        <p:nvSpPr>
          <p:cNvPr id="18" name="iṡ1ïḍé">
            <a:extLst>
              <a:ext uri="{FF2B5EF4-FFF2-40B4-BE49-F238E27FC236}">
                <a16:creationId xmlns:a16="http://schemas.microsoft.com/office/drawing/2014/main" id="{74ED951A-1CE1-76BF-C7B0-29C3236F9688}"/>
              </a:ext>
            </a:extLst>
          </p:cNvPr>
          <p:cNvSpPr txBox="1"/>
          <p:nvPr/>
        </p:nvSpPr>
        <p:spPr>
          <a:xfrm>
            <a:off x="1024991" y="2204756"/>
            <a:ext cx="4550619" cy="3725572"/>
          </a:xfrm>
          <a:prstGeom prst="rect">
            <a:avLst/>
          </a:prstGeom>
          <a:noFill/>
        </p:spPr>
        <p:txBody>
          <a:bodyPr wrap="square" rtlCol="0">
            <a:spAutoFit/>
          </a:bodyPr>
          <a:lstStyle/>
          <a:p>
            <a:pPr>
              <a:lnSpc>
                <a:spcPct val="120000"/>
              </a:lnSpc>
            </a:pPr>
            <a:r>
              <a:rPr lang="zh-CN" altLang="en-US" dirty="0">
                <a:latin typeface="霞鹜文楷" panose="02020500000000000000" pitchFamily="18" charset="-122"/>
                <a:ea typeface="霞鹜文楷" panose="02020500000000000000" pitchFamily="18" charset="-122"/>
              </a:rPr>
              <a:t>      前文已提到，将计算机的算法施用于人体身上，思路需要灵活变通，针对问题情境进行转化是很大的难点。</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首先，控制器执行算法本身就有难度。虽然我们用自然语言描述了整个程序，但是组员在执行过程中仍然在个别指令执行中有些含糊。为此我们绘制流程图便于理解，并通过研讨、讲解的方式使整个流程清晰。</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其次，预演时采用的组员“报身高”方法被认为不可行，我们又重新设定了“寄存器”来直接进行身高比较。具体内容见右侧。</a:t>
            </a:r>
            <a:endParaRPr lang="en-US" altLang="zh-CN" dirty="0">
              <a:latin typeface="霞鹜文楷" panose="02020500000000000000" pitchFamily="18" charset="-122"/>
              <a:ea typeface="霞鹜文楷" panose="02020500000000000000" pitchFamily="18" charset="-122"/>
            </a:endParaRPr>
          </a:p>
        </p:txBody>
      </p:sp>
      <p:cxnSp>
        <p:nvCxnSpPr>
          <p:cNvPr id="19" name="îSlíḓê">
            <a:extLst>
              <a:ext uri="{FF2B5EF4-FFF2-40B4-BE49-F238E27FC236}">
                <a16:creationId xmlns:a16="http://schemas.microsoft.com/office/drawing/2014/main" id="{F492BA8E-1FAE-9191-C06D-14705C71BE0E}"/>
              </a:ext>
            </a:extLst>
          </p:cNvPr>
          <p:cNvCxnSpPr>
            <a:cxnSpLocks/>
          </p:cNvCxnSpPr>
          <p:nvPr/>
        </p:nvCxnSpPr>
        <p:spPr>
          <a:xfrm>
            <a:off x="654235" y="2101411"/>
            <a:ext cx="344196" cy="0"/>
          </a:xfrm>
          <a:prstGeom prst="line">
            <a:avLst/>
          </a:prstGeom>
          <a:ln w="25400" cap="flat">
            <a:solidFill>
              <a:srgbClr val="EC6712"/>
            </a:solidFill>
            <a:bevel/>
          </a:ln>
        </p:spPr>
        <p:style>
          <a:lnRef idx="1">
            <a:schemeClr val="accent1"/>
          </a:lnRef>
          <a:fillRef idx="0">
            <a:schemeClr val="accent1"/>
          </a:fillRef>
          <a:effectRef idx="0">
            <a:schemeClr val="accent1"/>
          </a:effectRef>
          <a:fontRef idx="minor">
            <a:schemeClr val="tx1"/>
          </a:fontRef>
        </p:style>
      </p:cxnSp>
      <p:sp>
        <p:nvSpPr>
          <p:cNvPr id="20" name="isļíḓe">
            <a:extLst>
              <a:ext uri="{FF2B5EF4-FFF2-40B4-BE49-F238E27FC236}">
                <a16:creationId xmlns:a16="http://schemas.microsoft.com/office/drawing/2014/main" id="{1772694E-4A79-ACDC-A0D0-016001D51F7F}"/>
              </a:ext>
            </a:extLst>
          </p:cNvPr>
          <p:cNvSpPr/>
          <p:nvPr/>
        </p:nvSpPr>
        <p:spPr>
          <a:xfrm>
            <a:off x="523930" y="1621280"/>
            <a:ext cx="2524069" cy="480131"/>
          </a:xfrm>
          <a:prstGeom prst="rect">
            <a:avLst/>
          </a:prstGeom>
        </p:spPr>
        <p:txBody>
          <a:bodyPr anchor="b" anchorCtr="0">
            <a:noAutofit/>
          </a:bodyPr>
          <a:lstStyle/>
          <a:p>
            <a:pPr lvl="0">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意外情况及处理</a:t>
            </a:r>
          </a:p>
        </p:txBody>
      </p:sp>
      <p:sp>
        <p:nvSpPr>
          <p:cNvPr id="24" name="iṡ1ïḍé">
            <a:extLst>
              <a:ext uri="{FF2B5EF4-FFF2-40B4-BE49-F238E27FC236}">
                <a16:creationId xmlns:a16="http://schemas.microsoft.com/office/drawing/2014/main" id="{26F53A42-26DA-4C31-C870-DDB0C981079F}"/>
              </a:ext>
            </a:extLst>
          </p:cNvPr>
          <p:cNvSpPr txBox="1"/>
          <p:nvPr/>
        </p:nvSpPr>
        <p:spPr>
          <a:xfrm>
            <a:off x="6597060" y="2127896"/>
            <a:ext cx="4550619" cy="4057970"/>
          </a:xfrm>
          <a:prstGeom prst="rect">
            <a:avLst/>
          </a:prstGeom>
          <a:noFill/>
        </p:spPr>
        <p:txBody>
          <a:bodyPr wrap="square" rtlCol="0">
            <a:spAutoFit/>
          </a:bodyPr>
          <a:lstStyle/>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寄存器位于</a:t>
            </a:r>
            <a:r>
              <a:rPr lang="en-US" altLang="zh-CN" dirty="0">
                <a:latin typeface="霞鹜文楷" panose="02020500000000000000" pitchFamily="18" charset="-122"/>
                <a:ea typeface="霞鹜文楷" panose="02020500000000000000" pitchFamily="18" charset="-122"/>
              </a:rPr>
              <a:t>CPU</a:t>
            </a:r>
            <a:r>
              <a:rPr lang="zh-CN" altLang="en-US" dirty="0">
                <a:latin typeface="霞鹜文楷" panose="02020500000000000000" pitchFamily="18" charset="-122"/>
                <a:ea typeface="霞鹜文楷" panose="02020500000000000000" pitchFamily="18" charset="-122"/>
              </a:rPr>
              <a:t>内部，用于存储和传送数据，是</a:t>
            </a:r>
            <a:r>
              <a:rPr lang="zh-CN" altLang="en-US" b="1" dirty="0">
                <a:latin typeface="霞鹜文楷" panose="02020500000000000000" pitchFamily="18" charset="-122"/>
                <a:ea typeface="霞鹜文楷" panose="02020500000000000000" pitchFamily="18" charset="-122"/>
              </a:rPr>
              <a:t>暂存 </a:t>
            </a:r>
            <a:r>
              <a:rPr lang="en-US" altLang="zh-CN" b="1" dirty="0">
                <a:latin typeface="霞鹜文楷" panose="02020500000000000000" pitchFamily="18" charset="-122"/>
                <a:ea typeface="霞鹜文楷" panose="02020500000000000000" pitchFamily="18" charset="-122"/>
              </a:rPr>
              <a:t>(</a:t>
            </a:r>
            <a:r>
              <a:rPr lang="zh-CN" altLang="en-US" dirty="0">
                <a:latin typeface="霞鹜文楷" panose="02020500000000000000" pitchFamily="18" charset="-122"/>
                <a:ea typeface="霞鹜文楷" panose="02020500000000000000" pitchFamily="18" charset="-122"/>
              </a:rPr>
              <a:t>即非常短暂地读写少量信息并马上用到</a:t>
            </a:r>
            <a:r>
              <a:rPr lang="en-US" altLang="zh-CN" dirty="0">
                <a:latin typeface="霞鹜文楷" panose="02020500000000000000" pitchFamily="18" charset="-122"/>
                <a:ea typeface="霞鹜文楷" panose="02020500000000000000" pitchFamily="18" charset="-122"/>
              </a:rPr>
              <a:t>)</a:t>
            </a:r>
            <a:r>
              <a:rPr lang="zh-CN" altLang="en-US" dirty="0">
                <a:latin typeface="霞鹜文楷" panose="02020500000000000000" pitchFamily="18" charset="-122"/>
                <a:ea typeface="霞鹜文楷" panose="02020500000000000000" pitchFamily="18" charset="-122"/>
              </a:rPr>
              <a:t>。如果没有寄存器，那么计算机的运行效率会大大降低，因为</a:t>
            </a:r>
            <a:r>
              <a:rPr lang="en-US" altLang="zh-CN" dirty="0">
                <a:latin typeface="霞鹜文楷" panose="02020500000000000000" pitchFamily="18" charset="-122"/>
                <a:ea typeface="霞鹜文楷" panose="02020500000000000000" pitchFamily="18" charset="-122"/>
              </a:rPr>
              <a:t>CPU</a:t>
            </a:r>
            <a:r>
              <a:rPr lang="zh-CN" altLang="en-US" dirty="0">
                <a:latin typeface="霞鹜文楷" panose="02020500000000000000" pitchFamily="18" charset="-122"/>
                <a:ea typeface="霞鹜文楷" panose="02020500000000000000" pitchFamily="18" charset="-122"/>
              </a:rPr>
              <a:t>需要频繁地访问主存或其他设备，而这些操作的速度远远低于寄存器。</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通过将基准值存入寄存器，我们就不必频繁访问数据本身了。</a:t>
            </a:r>
            <a:r>
              <a:rPr lang="en-US" altLang="zh-CN" dirty="0">
                <a:latin typeface="霞鹜文楷" panose="02020500000000000000" pitchFamily="18" charset="-122"/>
                <a:ea typeface="霞鹜文楷" panose="02020500000000000000" pitchFamily="18" charset="-122"/>
              </a:rPr>
              <a:t>(</a:t>
            </a:r>
            <a:r>
              <a:rPr lang="zh-CN" altLang="en-US" dirty="0">
                <a:latin typeface="霞鹜文楷" panose="02020500000000000000" pitchFamily="18" charset="-122"/>
                <a:ea typeface="霞鹜文楷" panose="02020500000000000000" pitchFamily="18" charset="-122"/>
              </a:rPr>
              <a:t>即频繁走到基准值面前，实际上两个距离甚远的人也不好比较身高</a:t>
            </a:r>
            <a:r>
              <a:rPr lang="en-US" altLang="zh-CN" dirty="0">
                <a:latin typeface="霞鹜文楷" panose="02020500000000000000" pitchFamily="18" charset="-122"/>
                <a:ea typeface="霞鹜文楷" panose="02020500000000000000" pitchFamily="18" charset="-122"/>
              </a:rPr>
              <a:t>)</a:t>
            </a: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另外，在计算机系统中，寄存器还被用来储存地址和操作数等，是很重要的存储器。</a:t>
            </a:r>
            <a:endParaRPr lang="en-US" altLang="zh-CN" dirty="0">
              <a:latin typeface="霞鹜文楷" panose="02020500000000000000" pitchFamily="18" charset="-122"/>
              <a:ea typeface="霞鹜文楷" panose="02020500000000000000" pitchFamily="18" charset="-122"/>
            </a:endParaRPr>
          </a:p>
        </p:txBody>
      </p:sp>
      <p:cxnSp>
        <p:nvCxnSpPr>
          <p:cNvPr id="25" name="îSlíḓê">
            <a:extLst>
              <a:ext uri="{FF2B5EF4-FFF2-40B4-BE49-F238E27FC236}">
                <a16:creationId xmlns:a16="http://schemas.microsoft.com/office/drawing/2014/main" id="{F752B651-FC0B-4DDE-7009-C2B9388DAD87}"/>
              </a:ext>
            </a:extLst>
          </p:cNvPr>
          <p:cNvCxnSpPr>
            <a:cxnSpLocks/>
          </p:cNvCxnSpPr>
          <p:nvPr/>
        </p:nvCxnSpPr>
        <p:spPr>
          <a:xfrm>
            <a:off x="6226304" y="2024551"/>
            <a:ext cx="344196" cy="0"/>
          </a:xfrm>
          <a:prstGeom prst="line">
            <a:avLst/>
          </a:prstGeom>
          <a:ln w="25400" cap="flat">
            <a:solidFill>
              <a:srgbClr val="EC6712"/>
            </a:solidFill>
            <a:bevel/>
          </a:ln>
        </p:spPr>
        <p:style>
          <a:lnRef idx="1">
            <a:schemeClr val="accent1"/>
          </a:lnRef>
          <a:fillRef idx="0">
            <a:schemeClr val="accent1"/>
          </a:fillRef>
          <a:effectRef idx="0">
            <a:schemeClr val="accent1"/>
          </a:effectRef>
          <a:fontRef idx="minor">
            <a:schemeClr val="tx1"/>
          </a:fontRef>
        </p:style>
      </p:cxnSp>
      <p:sp>
        <p:nvSpPr>
          <p:cNvPr id="26" name="isļíḓe">
            <a:extLst>
              <a:ext uri="{FF2B5EF4-FFF2-40B4-BE49-F238E27FC236}">
                <a16:creationId xmlns:a16="http://schemas.microsoft.com/office/drawing/2014/main" id="{BC5064E1-48C9-3CE3-83A5-71C5C17549B0}"/>
              </a:ext>
            </a:extLst>
          </p:cNvPr>
          <p:cNvSpPr/>
          <p:nvPr/>
        </p:nvSpPr>
        <p:spPr>
          <a:xfrm>
            <a:off x="6096000" y="1544420"/>
            <a:ext cx="2958790" cy="480131"/>
          </a:xfrm>
          <a:prstGeom prst="rect">
            <a:avLst/>
          </a:prstGeom>
        </p:spPr>
        <p:txBody>
          <a:bodyPr anchor="b" anchorCtr="0">
            <a:noAutofit/>
          </a:bodyPr>
          <a:lstStyle/>
          <a:p>
            <a:pPr lvl="0">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寄存器存在的必要性</a:t>
            </a:r>
          </a:p>
        </p:txBody>
      </p:sp>
      <p:sp>
        <p:nvSpPr>
          <p:cNvPr id="2" name="椭圆 1">
            <a:extLst>
              <a:ext uri="{FF2B5EF4-FFF2-40B4-BE49-F238E27FC236}">
                <a16:creationId xmlns:a16="http://schemas.microsoft.com/office/drawing/2014/main" id="{A460D48B-1C7F-2A24-3FCA-37BAD6666C8E}"/>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3" name="文本框 12">
            <a:extLst>
              <a:ext uri="{FF2B5EF4-FFF2-40B4-BE49-F238E27FC236}">
                <a16:creationId xmlns:a16="http://schemas.microsoft.com/office/drawing/2014/main" id="{912108D1-4788-F82D-66B0-5D87AF995BF8}"/>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3344965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par>
                                <p:cTn id="27" presetID="10" presetClass="entr" presetSubtype="0" fill="hold" nodeType="with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7" grpId="0"/>
      <p:bldP spid="18" grpId="0"/>
      <p:bldP spid="20" grpId="0"/>
      <p:bldP spid="24" grpId="0"/>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îSḻïḋê"/>
          <p:cNvSpPr txBox="1"/>
          <p:nvPr/>
        </p:nvSpPr>
        <p:spPr>
          <a:xfrm>
            <a:off x="2440896" y="3441702"/>
            <a:ext cx="3513337" cy="752898"/>
          </a:xfrm>
          <a:prstGeom prst="rect">
            <a:avLst/>
          </a:prstGeom>
          <a:noFill/>
        </p:spPr>
        <p:txBody>
          <a:bodyPr wrap="square" rtlCol="0" anchor="ctr">
            <a:spAutoFit/>
          </a:bodyPr>
          <a:lstStyle>
            <a:defPPr>
              <a:defRPr lang="zh-CN"/>
            </a:defPPr>
            <a:lvl1pPr>
              <a:lnSpc>
                <a:spcPct val="150000"/>
              </a:lnSpc>
              <a:defRPr sz="3200" b="1">
                <a:solidFill>
                  <a:schemeClr val="bg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sz="3200" i="0" u="none" strike="noStrike" kern="0" cap="none" spc="300" normalizeH="0" baseline="0" noProof="0" dirty="0">
                <a:ln>
                  <a:noFill/>
                </a:ln>
                <a:solidFill>
                  <a:schemeClr val="bg2">
                    <a:lumMod val="25000"/>
                  </a:schemeClr>
                </a:solidFill>
                <a:effectLst/>
                <a:uLnTx/>
                <a:uFillTx/>
                <a:latin typeface="霞鹜文楷" panose="02020500000000000000" pitchFamily="18" charset="-122"/>
                <a:ea typeface="霞鹜文楷" panose="02020500000000000000" pitchFamily="18" charset="-122"/>
                <a:sym typeface="Arial"/>
              </a:rPr>
              <a:t>执行效果与日志</a:t>
            </a:r>
            <a:endParaRPr kumimoji="0" lang="en-GB" altLang="zh-CN" sz="3200" i="0" u="none" strike="noStrike" kern="0" cap="none" spc="300" normalizeH="0" baseline="0" noProof="0" dirty="0">
              <a:ln>
                <a:noFill/>
              </a:ln>
              <a:solidFill>
                <a:schemeClr val="bg2">
                  <a:lumMod val="25000"/>
                </a:schemeClr>
              </a:solidFill>
              <a:effectLst/>
              <a:uLnTx/>
              <a:uFillTx/>
              <a:latin typeface="霞鹜文楷" panose="02020500000000000000" pitchFamily="18" charset="-122"/>
              <a:ea typeface="霞鹜文楷" panose="02020500000000000000" pitchFamily="18" charset="-122"/>
              <a:sym typeface="Arial"/>
            </a:endParaRPr>
          </a:p>
        </p:txBody>
      </p:sp>
      <p:sp>
        <p:nvSpPr>
          <p:cNvPr id="8" name="íṩlïḓê"/>
          <p:cNvSpPr txBox="1"/>
          <p:nvPr/>
        </p:nvSpPr>
        <p:spPr>
          <a:xfrm>
            <a:off x="1118109" y="3497090"/>
            <a:ext cx="922048" cy="830997"/>
          </a:xfrm>
          <a:prstGeom prst="rect">
            <a:avLst/>
          </a:prstGeom>
          <a:noFill/>
        </p:spPr>
        <p:txBody>
          <a:bodyPr wrap="none" rtlCol="0">
            <a:spAutoFit/>
          </a:bodyPr>
          <a:lstStyle>
            <a:defPPr>
              <a:defRPr lang="zh-CN"/>
            </a:defPPr>
            <a:lvl1pPr algn="r">
              <a:defRPr sz="2800" b="1">
                <a:solidFill>
                  <a:schemeClr val="accent5"/>
                </a:solidFill>
                <a:effectLst>
                  <a:outerShdw blurRad="254000" dist="127000" algn="ctr" rotWithShape="0">
                    <a:schemeClr val="accent5">
                      <a:alpha val="32000"/>
                    </a:schemeClr>
                  </a:outerShdw>
                </a:effectLst>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GB" sz="4800" b="0" i="0" u="none" strike="noStrike" kern="0" cap="none" spc="0" normalizeH="0" baseline="0" noProof="0" dirty="0">
                <a:ln>
                  <a:noFill/>
                </a:ln>
                <a:solidFill>
                  <a:schemeClr val="bg2">
                    <a:lumMod val="25000"/>
                  </a:schemeClr>
                </a:solidFill>
                <a:effectLst/>
                <a:uLnTx/>
                <a:uFillTx/>
                <a:latin typeface="霞鹜文楷" panose="02020500000000000000" pitchFamily="18" charset="-122"/>
                <a:ea typeface="霞鹜文楷" panose="02020500000000000000" pitchFamily="18" charset="-122"/>
                <a:sym typeface="Arial"/>
              </a:rPr>
              <a:t>03</a:t>
            </a:r>
          </a:p>
        </p:txBody>
      </p:sp>
      <p:cxnSp>
        <p:nvCxnSpPr>
          <p:cNvPr id="9" name="íšľiḑè"/>
          <p:cNvCxnSpPr/>
          <p:nvPr/>
        </p:nvCxnSpPr>
        <p:spPr>
          <a:xfrm flipH="1">
            <a:off x="2086803" y="3688716"/>
            <a:ext cx="146383" cy="455462"/>
          </a:xfrm>
          <a:prstGeom prst="line">
            <a:avLst/>
          </a:prstGeom>
          <a:noFill/>
          <a:ln w="6350" cap="flat" cmpd="sng" algn="ctr">
            <a:solidFill>
              <a:schemeClr val="bg2">
                <a:lumMod val="10000"/>
                <a:alpha val="70000"/>
              </a:schemeClr>
            </a:solidFill>
            <a:prstDash val="solid"/>
            <a:miter lim="800000"/>
          </a:ln>
          <a:effectLst/>
        </p:spPr>
      </p:cxnSp>
      <p:sp>
        <p:nvSpPr>
          <p:cNvPr id="11" name="îṧľïďê"/>
          <p:cNvSpPr txBox="1"/>
          <p:nvPr/>
        </p:nvSpPr>
        <p:spPr>
          <a:xfrm>
            <a:off x="3881059" y="4902923"/>
            <a:ext cx="3527921" cy="752898"/>
          </a:xfrm>
          <a:prstGeom prst="rect">
            <a:avLst/>
          </a:prstGeom>
          <a:noFill/>
        </p:spPr>
        <p:txBody>
          <a:bodyPr wrap="square" rtlCol="0" anchor="ct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3200" b="1" i="0" u="none" strike="noStrike" kern="1200" cap="none" spc="300" normalizeH="0" baseline="0" noProof="0" dirty="0">
                <a:ln>
                  <a:noFill/>
                </a:ln>
                <a:solidFill>
                  <a:srgbClr val="EC6712"/>
                </a:solidFill>
                <a:effectLst/>
                <a:uLnTx/>
                <a:uFillTx/>
                <a:latin typeface="霞鹜文楷" panose="02020500000000000000" pitchFamily="18" charset="-122"/>
                <a:ea typeface="霞鹜文楷" panose="02020500000000000000" pitchFamily="18" charset="-122"/>
                <a:sym typeface="Arial"/>
              </a:rPr>
              <a:t>相关思考</a:t>
            </a:r>
            <a:endParaRPr kumimoji="0" lang="en-GB" altLang="zh-CN" sz="3200" b="1" i="0" u="none" strike="noStrike" kern="1200" cap="none" spc="300" normalizeH="0" baseline="0" noProof="0" dirty="0">
              <a:ln>
                <a:noFill/>
              </a:ln>
              <a:solidFill>
                <a:srgbClr val="EC6712"/>
              </a:solidFill>
              <a:effectLst/>
              <a:uLnTx/>
              <a:uFillTx/>
              <a:latin typeface="霞鹜文楷" panose="02020500000000000000" pitchFamily="18" charset="-122"/>
              <a:ea typeface="霞鹜文楷" panose="02020500000000000000" pitchFamily="18" charset="-122"/>
              <a:sym typeface="Arial"/>
            </a:endParaRPr>
          </a:p>
        </p:txBody>
      </p:sp>
      <p:sp>
        <p:nvSpPr>
          <p:cNvPr id="12" name="íṥlîḑê"/>
          <p:cNvSpPr txBox="1"/>
          <p:nvPr/>
        </p:nvSpPr>
        <p:spPr>
          <a:xfrm>
            <a:off x="2535229" y="4957622"/>
            <a:ext cx="922048" cy="830997"/>
          </a:xfrm>
          <a:prstGeom prst="rect">
            <a:avLst/>
          </a:prstGeom>
          <a:noFill/>
        </p:spPr>
        <p:txBody>
          <a:bodyPr wrap="none" rtlCol="0">
            <a:spAutoFit/>
          </a:bodyPr>
          <a:lstStyle>
            <a:defPPr>
              <a:defRPr lang="zh-CN"/>
            </a:defPPr>
            <a:lvl1pPr algn="r">
              <a:defRPr sz="4800" b="1">
                <a:solidFill>
                  <a:schemeClr val="accent6"/>
                </a:solidFill>
                <a:effectLst>
                  <a:outerShdw blurRad="254000" dist="127000" algn="ctr" rotWithShape="0">
                    <a:schemeClr val="accent6">
                      <a:alpha val="32000"/>
                    </a:schemeClr>
                  </a:outerShdw>
                </a:effectLst>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GB" sz="4800" b="0" i="0" u="none" strike="noStrike" kern="0" cap="none" spc="0" normalizeH="0" baseline="0" noProof="0" dirty="0">
                <a:ln>
                  <a:noFill/>
                </a:ln>
                <a:solidFill>
                  <a:srgbClr val="EC6712"/>
                </a:solidFill>
                <a:effectLst/>
                <a:uLnTx/>
                <a:uFillTx/>
                <a:latin typeface="霞鹜文楷" panose="02020500000000000000" pitchFamily="18" charset="-122"/>
                <a:ea typeface="霞鹜文楷" panose="02020500000000000000" pitchFamily="18" charset="-122"/>
                <a:sym typeface="Arial"/>
              </a:rPr>
              <a:t>04</a:t>
            </a:r>
          </a:p>
        </p:txBody>
      </p:sp>
      <p:cxnSp>
        <p:nvCxnSpPr>
          <p:cNvPr id="13" name="iṡ1ïḋé"/>
          <p:cNvCxnSpPr/>
          <p:nvPr/>
        </p:nvCxnSpPr>
        <p:spPr>
          <a:xfrm flipH="1">
            <a:off x="3503923" y="5149248"/>
            <a:ext cx="146383" cy="455462"/>
          </a:xfrm>
          <a:prstGeom prst="line">
            <a:avLst/>
          </a:prstGeom>
          <a:noFill/>
          <a:ln w="6350" cap="flat" cmpd="sng" algn="ctr">
            <a:solidFill>
              <a:srgbClr val="EC6712">
                <a:alpha val="70000"/>
              </a:srgbClr>
            </a:solidFill>
            <a:prstDash val="solid"/>
            <a:miter lim="800000"/>
          </a:ln>
          <a:effectLst/>
        </p:spPr>
      </p:cxnSp>
      <p:sp>
        <p:nvSpPr>
          <p:cNvPr id="15" name="îšḻiḑè"/>
          <p:cNvSpPr txBox="1"/>
          <p:nvPr/>
        </p:nvSpPr>
        <p:spPr>
          <a:xfrm>
            <a:off x="2302036" y="718279"/>
            <a:ext cx="3544792" cy="752898"/>
          </a:xfrm>
          <a:prstGeom prst="rect">
            <a:avLst/>
          </a:prstGeom>
          <a:noFill/>
        </p:spPr>
        <p:txBody>
          <a:bodyPr wrap="square" rtlCol="0" anchor="ctr">
            <a:spAutoFit/>
          </a:bodyPr>
          <a:lstStyle>
            <a:defPPr>
              <a:defRPr lang="zh-CN"/>
            </a:defPPr>
            <a:lvl1pPr>
              <a:lnSpc>
                <a:spcPct val="150000"/>
              </a:lnSpc>
              <a:defRPr sz="3200" b="1">
                <a:solidFill>
                  <a:schemeClr val="bg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50000"/>
              </a:lnSpc>
              <a:spcBef>
                <a:spcPts val="0"/>
              </a:spcBef>
              <a:spcAft>
                <a:spcPts val="0"/>
              </a:spcAft>
              <a:buClrTx/>
              <a:buSzTx/>
              <a:buFontTx/>
              <a:buNone/>
              <a:defRPr/>
            </a:pPr>
            <a:r>
              <a:rPr lang="zh-CN" altLang="en-US" kern="0" spc="300" dirty="0">
                <a:solidFill>
                  <a:schemeClr val="bg2">
                    <a:lumMod val="25000"/>
                  </a:schemeClr>
                </a:solidFill>
                <a:latin typeface="霞鹜文楷" panose="02020500000000000000" pitchFamily="18" charset="-122"/>
                <a:ea typeface="霞鹜文楷" panose="02020500000000000000" pitchFamily="18" charset="-122"/>
                <a:sym typeface="Arial"/>
              </a:rPr>
              <a:t>人体计算机组成</a:t>
            </a:r>
            <a:endParaRPr kumimoji="0" lang="en-GB" altLang="zh-CN" sz="3200" i="0" u="none" strike="noStrike" kern="0" cap="none" spc="300" normalizeH="0" baseline="0" noProof="0" dirty="0">
              <a:ln>
                <a:noFill/>
              </a:ln>
              <a:solidFill>
                <a:schemeClr val="bg2">
                  <a:lumMod val="25000"/>
                </a:schemeClr>
              </a:solidFill>
              <a:effectLst/>
              <a:uLnTx/>
              <a:uFillTx/>
              <a:latin typeface="霞鹜文楷" panose="02020500000000000000" pitchFamily="18" charset="-122"/>
              <a:ea typeface="霞鹜文楷" panose="02020500000000000000" pitchFamily="18" charset="-122"/>
              <a:sym typeface="Arial"/>
            </a:endParaRPr>
          </a:p>
        </p:txBody>
      </p:sp>
      <p:sp>
        <p:nvSpPr>
          <p:cNvPr id="16" name="i$ļíḍè"/>
          <p:cNvSpPr txBox="1"/>
          <p:nvPr/>
        </p:nvSpPr>
        <p:spPr>
          <a:xfrm>
            <a:off x="978648" y="759629"/>
            <a:ext cx="922048" cy="830997"/>
          </a:xfrm>
          <a:prstGeom prst="rect">
            <a:avLst/>
          </a:prstGeom>
          <a:noFill/>
        </p:spPr>
        <p:txBody>
          <a:bodyPr wrap="none" rtlCol="0">
            <a:spAutoFit/>
          </a:bodyPr>
          <a:lstStyle>
            <a:defPPr>
              <a:defRPr lang="zh-CN"/>
            </a:defPPr>
            <a:lvl1pPr algn="r">
              <a:defRPr sz="2800" b="1">
                <a:solidFill>
                  <a:schemeClr val="accent5"/>
                </a:solidFill>
                <a:effectLst>
                  <a:outerShdw blurRad="254000" dist="127000" algn="ctr" rotWithShape="0">
                    <a:schemeClr val="accent5">
                      <a:alpha val="32000"/>
                    </a:schemeClr>
                  </a:outerShdw>
                </a:effectLst>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GB" sz="4800" b="0" i="0" u="none" strike="noStrike" kern="0" cap="none" spc="0" normalizeH="0" baseline="0" noProof="0" dirty="0">
                <a:ln>
                  <a:noFill/>
                </a:ln>
                <a:solidFill>
                  <a:schemeClr val="bg2">
                    <a:lumMod val="25000"/>
                  </a:schemeClr>
                </a:solidFill>
                <a:effectLst/>
                <a:uLnTx/>
                <a:uFillTx/>
                <a:latin typeface="霞鹜文楷" panose="02020500000000000000" pitchFamily="18" charset="-122"/>
                <a:ea typeface="霞鹜文楷" panose="02020500000000000000" pitchFamily="18" charset="-122"/>
                <a:sym typeface="Arial"/>
              </a:rPr>
              <a:t>01</a:t>
            </a:r>
          </a:p>
        </p:txBody>
      </p:sp>
      <p:cxnSp>
        <p:nvCxnSpPr>
          <p:cNvPr id="17" name="íṡľíḑe"/>
          <p:cNvCxnSpPr/>
          <p:nvPr/>
        </p:nvCxnSpPr>
        <p:spPr>
          <a:xfrm flipH="1">
            <a:off x="1947342" y="951255"/>
            <a:ext cx="146383" cy="455462"/>
          </a:xfrm>
          <a:prstGeom prst="line">
            <a:avLst/>
          </a:prstGeom>
          <a:noFill/>
          <a:ln w="6350" cap="flat" cmpd="sng" algn="ctr">
            <a:solidFill>
              <a:schemeClr val="bg2">
                <a:lumMod val="10000"/>
                <a:alpha val="70000"/>
              </a:schemeClr>
            </a:solidFill>
            <a:prstDash val="solid"/>
            <a:miter lim="800000"/>
          </a:ln>
          <a:effectLst/>
        </p:spPr>
      </p:cxnSp>
      <p:sp>
        <p:nvSpPr>
          <p:cNvPr id="19" name="iŝḷïḑe"/>
          <p:cNvSpPr txBox="1"/>
          <p:nvPr/>
        </p:nvSpPr>
        <p:spPr>
          <a:xfrm>
            <a:off x="3873418" y="2156800"/>
            <a:ext cx="3144239" cy="752898"/>
          </a:xfrm>
          <a:prstGeom prst="rect">
            <a:avLst/>
          </a:prstGeom>
          <a:noFill/>
        </p:spPr>
        <p:txBody>
          <a:bodyPr wrap="square" rtlCol="0" anchor="ctr">
            <a:spAutoFit/>
          </a:bodyPr>
          <a:lstStyle>
            <a:defPPr>
              <a:defRPr lang="zh-CN"/>
            </a:defPPr>
            <a:lvl1pPr>
              <a:lnSpc>
                <a:spcPct val="150000"/>
              </a:lnSpc>
              <a:defRPr sz="3200" b="1">
                <a:solidFill>
                  <a:schemeClr val="bg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sz="3200" i="0" u="none" strike="noStrike" kern="0" cap="none" spc="300" normalizeH="0" baseline="0" noProof="0" dirty="0">
                <a:ln>
                  <a:noFill/>
                </a:ln>
                <a:solidFill>
                  <a:srgbClr val="EC6712"/>
                </a:solidFill>
                <a:effectLst/>
                <a:uLnTx/>
                <a:uFillTx/>
                <a:latin typeface="霞鹜文楷" panose="02020500000000000000" pitchFamily="18" charset="-122"/>
                <a:ea typeface="霞鹜文楷" panose="02020500000000000000" pitchFamily="18" charset="-122"/>
                <a:sym typeface="Arial"/>
              </a:rPr>
              <a:t>指令集与代码</a:t>
            </a:r>
            <a:endParaRPr kumimoji="0" lang="en-GB" altLang="zh-CN" sz="3200" i="0" u="none" strike="noStrike" kern="0" cap="none" spc="300" normalizeH="0" baseline="0" noProof="0" dirty="0">
              <a:ln>
                <a:noFill/>
              </a:ln>
              <a:solidFill>
                <a:srgbClr val="EC6712"/>
              </a:solidFill>
              <a:effectLst/>
              <a:uLnTx/>
              <a:uFillTx/>
              <a:latin typeface="霞鹜文楷" panose="02020500000000000000" pitchFamily="18" charset="-122"/>
              <a:ea typeface="霞鹜文楷" panose="02020500000000000000" pitchFamily="18" charset="-122"/>
              <a:sym typeface="Arial"/>
            </a:endParaRPr>
          </a:p>
        </p:txBody>
      </p:sp>
      <p:sp>
        <p:nvSpPr>
          <p:cNvPr id="20" name="îṧľiḋe"/>
          <p:cNvSpPr txBox="1"/>
          <p:nvPr/>
        </p:nvSpPr>
        <p:spPr>
          <a:xfrm>
            <a:off x="2557672" y="2210120"/>
            <a:ext cx="922048" cy="830997"/>
          </a:xfrm>
          <a:prstGeom prst="rect">
            <a:avLst/>
          </a:prstGeom>
          <a:noFill/>
        </p:spPr>
        <p:txBody>
          <a:bodyPr wrap="none" rtlCol="0">
            <a:spAutoFit/>
          </a:bodyPr>
          <a:lstStyle>
            <a:defPPr>
              <a:defRPr lang="zh-CN"/>
            </a:defPPr>
            <a:lvl1pPr algn="r">
              <a:defRPr sz="4800" b="1">
                <a:solidFill>
                  <a:schemeClr val="accent6"/>
                </a:solidFill>
                <a:effectLst>
                  <a:outerShdw blurRad="254000" dist="127000" algn="ctr" rotWithShape="0">
                    <a:schemeClr val="accent6">
                      <a:alpha val="32000"/>
                    </a:schemeClr>
                  </a:outerShdw>
                </a:effectLst>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GB" sz="4800" b="0" i="0" u="none" strike="noStrike" kern="0" cap="none" spc="0" normalizeH="0" baseline="0" noProof="0" dirty="0">
                <a:ln>
                  <a:noFill/>
                </a:ln>
                <a:solidFill>
                  <a:srgbClr val="EC6712"/>
                </a:solidFill>
                <a:effectLst/>
                <a:uLnTx/>
                <a:uFillTx/>
                <a:latin typeface="霞鹜文楷" panose="02020500000000000000" pitchFamily="18" charset="-122"/>
                <a:ea typeface="霞鹜文楷" panose="02020500000000000000" pitchFamily="18" charset="-122"/>
                <a:sym typeface="Arial"/>
              </a:rPr>
              <a:t>02</a:t>
            </a:r>
          </a:p>
        </p:txBody>
      </p:sp>
      <p:cxnSp>
        <p:nvCxnSpPr>
          <p:cNvPr id="21" name="ïsḻïḑè"/>
          <p:cNvCxnSpPr/>
          <p:nvPr/>
        </p:nvCxnSpPr>
        <p:spPr>
          <a:xfrm flipH="1">
            <a:off x="3526366" y="2401746"/>
            <a:ext cx="146383" cy="455462"/>
          </a:xfrm>
          <a:prstGeom prst="line">
            <a:avLst/>
          </a:prstGeom>
          <a:noFill/>
          <a:ln w="6350" cap="flat" cmpd="sng" algn="ctr">
            <a:solidFill>
              <a:srgbClr val="EC6712">
                <a:alpha val="70000"/>
              </a:srgbClr>
            </a:solidFill>
            <a:prstDash val="solid"/>
            <a:miter lim="800000"/>
          </a:ln>
          <a:effectLst/>
        </p:spPr>
      </p:cxnSp>
      <p:sp>
        <p:nvSpPr>
          <p:cNvPr id="22" name="iśḻîďê"/>
          <p:cNvSpPr txBox="1"/>
          <p:nvPr/>
        </p:nvSpPr>
        <p:spPr>
          <a:xfrm>
            <a:off x="7830683" y="3443651"/>
            <a:ext cx="4340634" cy="1028700"/>
          </a:xfrm>
          <a:prstGeom prst="rect">
            <a:avLst/>
          </a:prstGeom>
        </p:spPr>
        <p:txBody>
          <a:bodyPr>
            <a:normAutofit/>
          </a:bodyPr>
          <a:lstStyle>
            <a:lvl1pPr algn="l" defTabSz="914400" rtl="0" eaLnBrk="1" latinLnBrk="0" hangingPunct="1">
              <a:lnSpc>
                <a:spcPct val="90000"/>
              </a:lnSpc>
              <a:spcBef>
                <a:spcPct val="0"/>
              </a:spcBef>
              <a:buNone/>
              <a:defRPr lang="zh-CN" altLang="en-US" sz="2800" b="1" kern="1200">
                <a:solidFill>
                  <a:schemeClr val="accent3"/>
                </a:solidFill>
                <a:latin typeface="+mj-lt"/>
                <a:ea typeface="+mj-ea"/>
                <a:cs typeface="+mj-cs"/>
              </a:defRPr>
            </a:lvl1pPr>
          </a:lstStyle>
          <a:p>
            <a:r>
              <a:rPr lang="tr-TR" altLang="zh-CN" sz="4400" dirty="0">
                <a:solidFill>
                  <a:srgbClr val="EC6712"/>
                </a:solidFill>
                <a:latin typeface="霞鹜文楷" panose="02020500000000000000" pitchFamily="18" charset="-122"/>
                <a:ea typeface="霞鹜文楷" panose="02020500000000000000" pitchFamily="18" charset="-122"/>
                <a:cs typeface="+mn-ea"/>
                <a:sym typeface="Arial"/>
              </a:rPr>
              <a:t>CONTEN</a:t>
            </a:r>
            <a:r>
              <a:rPr lang="tr-TR" altLang="zh-CN" sz="600" dirty="0">
                <a:solidFill>
                  <a:srgbClr val="EC6712"/>
                </a:solidFill>
                <a:latin typeface="霞鹜文楷" panose="02020500000000000000" pitchFamily="18" charset="-122"/>
                <a:ea typeface="霞鹜文楷" panose="02020500000000000000" pitchFamily="18" charset="-122"/>
                <a:cs typeface="+mn-ea"/>
                <a:sym typeface="Arial"/>
              </a:rPr>
              <a:t>  </a:t>
            </a:r>
            <a:r>
              <a:rPr lang="tr-TR" altLang="zh-CN" sz="4400" dirty="0">
                <a:solidFill>
                  <a:srgbClr val="EC6712"/>
                </a:solidFill>
                <a:latin typeface="霞鹜文楷" panose="02020500000000000000" pitchFamily="18" charset="-122"/>
                <a:ea typeface="霞鹜文楷" panose="02020500000000000000" pitchFamily="18" charset="-122"/>
                <a:cs typeface="+mn-ea"/>
                <a:sym typeface="Arial"/>
              </a:rPr>
              <a:t>TS</a:t>
            </a:r>
            <a:endParaRPr lang="tr-TR" sz="4400" dirty="0">
              <a:solidFill>
                <a:srgbClr val="EC6712"/>
              </a:solidFill>
              <a:latin typeface="霞鹜文楷" panose="02020500000000000000" pitchFamily="18" charset="-122"/>
              <a:ea typeface="霞鹜文楷" panose="02020500000000000000" pitchFamily="18" charset="-122"/>
              <a:sym typeface="Arial"/>
            </a:endParaRPr>
          </a:p>
        </p:txBody>
      </p:sp>
      <p:sp>
        <p:nvSpPr>
          <p:cNvPr id="24" name="圆: 空心 23"/>
          <p:cNvSpPr>
            <a:spLocks noChangeAspect="1"/>
          </p:cNvSpPr>
          <p:nvPr/>
        </p:nvSpPr>
        <p:spPr>
          <a:xfrm>
            <a:off x="9647721" y="4411170"/>
            <a:ext cx="4893346" cy="4893660"/>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霞鹜文楷" panose="02020500000000000000" pitchFamily="18" charset="-122"/>
              <a:ea typeface="霞鹜文楷" panose="02020500000000000000" pitchFamily="18" charset="-122"/>
              <a:sym typeface="Arial"/>
            </a:endParaRPr>
          </a:p>
        </p:txBody>
      </p:sp>
      <p:sp>
        <p:nvSpPr>
          <p:cNvPr id="25" name="圆: 空心 24"/>
          <p:cNvSpPr>
            <a:spLocks noChangeAspect="1"/>
          </p:cNvSpPr>
          <p:nvPr/>
        </p:nvSpPr>
        <p:spPr>
          <a:xfrm>
            <a:off x="4802854" y="-3261565"/>
            <a:ext cx="4893346" cy="4893660"/>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霞鹜文楷" panose="02020500000000000000" pitchFamily="18" charset="-122"/>
              <a:ea typeface="霞鹜文楷" panose="02020500000000000000" pitchFamily="18" charset="-122"/>
              <a:sym typeface="Arial"/>
            </a:endParaRPr>
          </a:p>
        </p:txBody>
      </p:sp>
      <p:grpSp>
        <p:nvGrpSpPr>
          <p:cNvPr id="26" name="组合 25"/>
          <p:cNvGrpSpPr/>
          <p:nvPr/>
        </p:nvGrpSpPr>
        <p:grpSpPr>
          <a:xfrm>
            <a:off x="8702091" y="5700662"/>
            <a:ext cx="1891260" cy="1883963"/>
            <a:chOff x="95534" y="5186149"/>
            <a:chExt cx="1891260" cy="1883963"/>
          </a:xfrm>
        </p:grpSpPr>
        <p:cxnSp>
          <p:nvCxnSpPr>
            <p:cNvPr id="27" name="直接连接符 26"/>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35" name="iśḻîďê"/>
          <p:cNvSpPr txBox="1"/>
          <p:nvPr/>
        </p:nvSpPr>
        <p:spPr>
          <a:xfrm>
            <a:off x="7579566" y="2275408"/>
            <a:ext cx="3590646" cy="1774033"/>
          </a:xfrm>
          <a:prstGeom prst="rect">
            <a:avLst/>
          </a:prstGeom>
        </p:spPr>
        <p:txBody>
          <a:bodyPr>
            <a:normAutofit/>
          </a:bodyPr>
          <a:lstStyle>
            <a:lvl1pPr algn="l" defTabSz="914400" rtl="0" eaLnBrk="1" latinLnBrk="0" hangingPunct="1">
              <a:lnSpc>
                <a:spcPct val="90000"/>
              </a:lnSpc>
              <a:spcBef>
                <a:spcPct val="0"/>
              </a:spcBef>
              <a:buNone/>
              <a:defRPr lang="zh-CN" altLang="en-US" sz="2800" b="1" kern="1200">
                <a:solidFill>
                  <a:schemeClr val="accent3"/>
                </a:solidFill>
                <a:latin typeface="+mj-lt"/>
                <a:ea typeface="+mj-ea"/>
                <a:cs typeface="+mj-cs"/>
              </a:defRPr>
            </a:lvl1pPr>
          </a:lstStyle>
          <a:p>
            <a:pPr algn="r"/>
            <a:r>
              <a:rPr lang="zh-CN" altLang="en-US" sz="8000" dirty="0">
                <a:solidFill>
                  <a:schemeClr val="bg2">
                    <a:lumMod val="25000"/>
                  </a:schemeClr>
                </a:solidFill>
                <a:latin typeface="霞鹜文楷" panose="02020500000000000000" pitchFamily="18" charset="-122"/>
                <a:ea typeface="霞鹜文楷" panose="02020500000000000000" pitchFamily="18" charset="-122"/>
                <a:cs typeface="+mn-ea"/>
                <a:sym typeface="Arial"/>
              </a:rPr>
              <a:t>目 录</a:t>
            </a:r>
            <a:endParaRPr lang="tr-TR" sz="8000" dirty="0">
              <a:solidFill>
                <a:schemeClr val="bg2">
                  <a:lumMod val="25000"/>
                </a:schemeClr>
              </a:solidFill>
              <a:latin typeface="霞鹜文楷" panose="02020500000000000000" pitchFamily="18" charset="-122"/>
              <a:ea typeface="霞鹜文楷" panose="02020500000000000000" pitchFamily="18" charset="-122"/>
              <a:sym typeface="Arial"/>
            </a:endParaRPr>
          </a:p>
        </p:txBody>
      </p:sp>
      <p:grpSp>
        <p:nvGrpSpPr>
          <p:cNvPr id="36" name="组合 35"/>
          <p:cNvGrpSpPr/>
          <p:nvPr/>
        </p:nvGrpSpPr>
        <p:grpSpPr>
          <a:xfrm>
            <a:off x="10966516" y="495802"/>
            <a:ext cx="900001" cy="180000"/>
            <a:chOff x="9806977" y="6150161"/>
            <a:chExt cx="900001" cy="180000"/>
          </a:xfrm>
        </p:grpSpPr>
        <p:sp>
          <p:nvSpPr>
            <p:cNvPr id="37" name="椭圆 36"/>
            <p:cNvSpPr/>
            <p:nvPr/>
          </p:nvSpPr>
          <p:spPr>
            <a:xfrm>
              <a:off x="9806977" y="6150161"/>
              <a:ext cx="180000" cy="180000"/>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霞鹜文楷" panose="02020500000000000000" pitchFamily="18" charset="-122"/>
                <a:ea typeface="霞鹜文楷" panose="02020500000000000000" pitchFamily="18" charset="-122"/>
                <a:sym typeface="Arial"/>
              </a:endParaRPr>
            </a:p>
          </p:txBody>
        </p:sp>
        <p:sp>
          <p:nvSpPr>
            <p:cNvPr id="38" name="椭圆 37"/>
            <p:cNvSpPr/>
            <p:nvPr/>
          </p:nvSpPr>
          <p:spPr>
            <a:xfrm>
              <a:off x="10166977" y="6150161"/>
              <a:ext cx="180000" cy="180000"/>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霞鹜文楷" panose="02020500000000000000" pitchFamily="18" charset="-122"/>
                <a:ea typeface="霞鹜文楷" panose="02020500000000000000" pitchFamily="18" charset="-122"/>
                <a:sym typeface="Arial"/>
              </a:endParaRPr>
            </a:p>
          </p:txBody>
        </p:sp>
        <p:sp>
          <p:nvSpPr>
            <p:cNvPr id="39" name="椭圆 38"/>
            <p:cNvSpPr/>
            <p:nvPr/>
          </p:nvSpPr>
          <p:spPr>
            <a:xfrm>
              <a:off x="10526978" y="6150161"/>
              <a:ext cx="180000" cy="180000"/>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霞鹜文楷" panose="02020500000000000000" pitchFamily="18" charset="-122"/>
                <a:ea typeface="霞鹜文楷" panose="02020500000000000000" pitchFamily="18" charset="-122"/>
                <a:sym typeface="Arial"/>
              </a:endParaRPr>
            </a:p>
          </p:txBody>
        </p:sp>
      </p:grpSp>
      <p:sp>
        <p:nvSpPr>
          <p:cNvPr id="42" name="副标题 2"/>
          <p:cNvSpPr txBox="1"/>
          <p:nvPr/>
        </p:nvSpPr>
        <p:spPr>
          <a:xfrm>
            <a:off x="2302036" y="1527995"/>
            <a:ext cx="2378821" cy="34875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0"/>
              </a:spcBef>
              <a:buFont typeface="Arial" panose="020B0604020202020204" pitchFamily="34" charset="0"/>
              <a:buNone/>
            </a:pPr>
            <a:r>
              <a:rPr lang="zh-CN" altLang="en-US" dirty="0">
                <a:solidFill>
                  <a:schemeClr val="bg1">
                    <a:lumMod val="50000"/>
                  </a:schemeClr>
                </a:solidFill>
                <a:latin typeface="霞鹜文楷" panose="02020500000000000000" pitchFamily="18" charset="-122"/>
                <a:ea typeface="霞鹜文楷" panose="02020500000000000000" pitchFamily="18" charset="-122"/>
                <a:sym typeface="Arial"/>
              </a:rPr>
              <a:t>含成员分工及场地设置</a:t>
            </a:r>
            <a:endParaRPr lang="en-GB" altLang="zh-CN" dirty="0">
              <a:solidFill>
                <a:schemeClr val="bg1">
                  <a:lumMod val="50000"/>
                </a:schemeClr>
              </a:solidFill>
              <a:latin typeface="霞鹜文楷" panose="02020500000000000000" pitchFamily="18" charset="-122"/>
              <a:ea typeface="霞鹜文楷" panose="02020500000000000000" pitchFamily="18" charset="-122"/>
              <a:sym typeface="Arial"/>
            </a:endParaRPr>
          </a:p>
        </p:txBody>
      </p:sp>
      <p:sp>
        <p:nvSpPr>
          <p:cNvPr id="46" name="椭圆 45"/>
          <p:cNvSpPr>
            <a:spLocks noChangeAspect="1"/>
          </p:cNvSpPr>
          <p:nvPr/>
        </p:nvSpPr>
        <p:spPr>
          <a:xfrm>
            <a:off x="-592247" y="1746741"/>
            <a:ext cx="1184494" cy="1179697"/>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霞鹜文楷" panose="02020500000000000000" pitchFamily="18" charset="-122"/>
              <a:ea typeface="霞鹜文楷" panose="02020500000000000000" pitchFamily="18" charset="-122"/>
              <a:sym typeface="Arial"/>
            </a:endParaRPr>
          </a:p>
        </p:txBody>
      </p:sp>
      <p:sp>
        <p:nvSpPr>
          <p:cNvPr id="40" name="TextBox 4">
            <a:extLst>
              <a:ext uri="{FF2B5EF4-FFF2-40B4-BE49-F238E27FC236}">
                <a16:creationId xmlns:a16="http://schemas.microsoft.com/office/drawing/2014/main" id="{EB684C7E-20A7-9694-F2D4-694B922B40F4}"/>
              </a:ext>
            </a:extLst>
          </p:cNvPr>
          <p:cNvSpPr txBox="1"/>
          <p:nvPr/>
        </p:nvSpPr>
        <p:spPr>
          <a:xfrm>
            <a:off x="0" y="0"/>
            <a:ext cx="45365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霞鹜文楷" panose="02020500000000000000" pitchFamily="18" charset="-122"/>
                <a:ea typeface="霞鹜文楷" panose="02020500000000000000" pitchFamily="18" charset="-122"/>
              </a:rPr>
              <a:t>行业</a:t>
            </a:r>
            <a:r>
              <a:rPr lang="en-US" altLang="zh-CN" sz="100" dirty="0">
                <a:solidFill>
                  <a:schemeClr val="tx1">
                    <a:alpha val="0"/>
                  </a:schemeClr>
                </a:solidFill>
                <a:latin typeface="霞鹜文楷" panose="02020500000000000000" pitchFamily="18" charset="-122"/>
                <a:ea typeface="霞鹜文楷" panose="02020500000000000000" pitchFamily="18" charset="-122"/>
              </a:rPr>
              <a:t>PPT</a:t>
            </a:r>
            <a:r>
              <a:rPr lang="zh-CN" altLang="en-US" sz="100" dirty="0">
                <a:solidFill>
                  <a:schemeClr val="tx1">
                    <a:alpha val="0"/>
                  </a:schemeClr>
                </a:solidFill>
                <a:latin typeface="霞鹜文楷" panose="02020500000000000000" pitchFamily="18" charset="-122"/>
                <a:ea typeface="霞鹜文楷" panose="02020500000000000000" pitchFamily="18" charset="-122"/>
              </a:rPr>
              <a:t>模板</a:t>
            </a:r>
            <a:r>
              <a:rPr lang="en-US" altLang="zh-CN" sz="100" dirty="0">
                <a:solidFill>
                  <a:schemeClr val="tx1">
                    <a:alpha val="0"/>
                  </a:schemeClr>
                </a:solidFill>
                <a:latin typeface="霞鹜文楷" panose="02020500000000000000" pitchFamily="18" charset="-122"/>
                <a:ea typeface="霞鹜文楷" panose="02020500000000000000" pitchFamily="18" charset="-122"/>
              </a:rPr>
              <a:t>http://www.1ppt.com/hangye/</a:t>
            </a:r>
          </a:p>
        </p:txBody>
      </p:sp>
      <p:sp>
        <p:nvSpPr>
          <p:cNvPr id="2" name="副标题 2">
            <a:extLst>
              <a:ext uri="{FF2B5EF4-FFF2-40B4-BE49-F238E27FC236}">
                <a16:creationId xmlns:a16="http://schemas.microsoft.com/office/drawing/2014/main" id="{D946B840-403E-5434-F70F-B512F1A0BE28}"/>
              </a:ext>
            </a:extLst>
          </p:cNvPr>
          <p:cNvSpPr txBox="1"/>
          <p:nvPr/>
        </p:nvSpPr>
        <p:spPr>
          <a:xfrm>
            <a:off x="3881059" y="2926438"/>
            <a:ext cx="2759227" cy="34875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0"/>
              </a:spcBef>
              <a:buFont typeface="Arial" panose="020B0604020202020204" pitchFamily="34" charset="0"/>
              <a:buNone/>
            </a:pPr>
            <a:r>
              <a:rPr lang="zh-CN" altLang="en-US" dirty="0">
                <a:solidFill>
                  <a:schemeClr val="bg1">
                    <a:lumMod val="50000"/>
                  </a:schemeClr>
                </a:solidFill>
                <a:latin typeface="霞鹜文楷" panose="02020500000000000000" pitchFamily="18" charset="-122"/>
                <a:ea typeface="霞鹜文楷" panose="02020500000000000000" pitchFamily="18" charset="-122"/>
                <a:sym typeface="Arial"/>
              </a:rPr>
              <a:t>含自然语言描述及流程图</a:t>
            </a:r>
            <a:endParaRPr lang="en-GB" altLang="zh-CN" dirty="0">
              <a:solidFill>
                <a:schemeClr val="bg1">
                  <a:lumMod val="50000"/>
                </a:schemeClr>
              </a:solidFill>
              <a:latin typeface="霞鹜文楷" panose="02020500000000000000" pitchFamily="18" charset="-122"/>
              <a:ea typeface="霞鹜文楷" panose="02020500000000000000" pitchFamily="18" charset="-122"/>
              <a:sym typeface="Arial"/>
            </a:endParaRPr>
          </a:p>
        </p:txBody>
      </p:sp>
      <p:sp>
        <p:nvSpPr>
          <p:cNvPr id="3" name="副标题 2">
            <a:extLst>
              <a:ext uri="{FF2B5EF4-FFF2-40B4-BE49-F238E27FC236}">
                <a16:creationId xmlns:a16="http://schemas.microsoft.com/office/drawing/2014/main" id="{145DFB24-871F-EB59-E982-9829BAD381F3}"/>
              </a:ext>
            </a:extLst>
          </p:cNvPr>
          <p:cNvSpPr txBox="1"/>
          <p:nvPr/>
        </p:nvSpPr>
        <p:spPr>
          <a:xfrm>
            <a:off x="2440896" y="4193522"/>
            <a:ext cx="3655104" cy="34875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0"/>
              </a:spcBef>
              <a:buFont typeface="Arial" panose="020B0604020202020204" pitchFamily="34" charset="0"/>
              <a:buNone/>
            </a:pPr>
            <a:r>
              <a:rPr lang="zh-CN" altLang="en-US" dirty="0">
                <a:solidFill>
                  <a:schemeClr val="bg1">
                    <a:lumMod val="50000"/>
                  </a:schemeClr>
                </a:solidFill>
                <a:latin typeface="霞鹜文楷" panose="02020500000000000000" pitchFamily="18" charset="-122"/>
                <a:ea typeface="霞鹜文楷" panose="02020500000000000000" pitchFamily="18" charset="-122"/>
                <a:sym typeface="Arial"/>
              </a:rPr>
              <a:t>含快进后的录像视频及相关统计数据</a:t>
            </a:r>
            <a:endParaRPr lang="en-GB" altLang="zh-CN" dirty="0">
              <a:solidFill>
                <a:schemeClr val="bg1">
                  <a:lumMod val="50000"/>
                </a:schemeClr>
              </a:solidFill>
              <a:latin typeface="霞鹜文楷" panose="02020500000000000000" pitchFamily="18" charset="-122"/>
              <a:ea typeface="霞鹜文楷" panose="02020500000000000000" pitchFamily="18" charset="-122"/>
              <a:sym typeface="Arial"/>
            </a:endParaRPr>
          </a:p>
        </p:txBody>
      </p:sp>
      <p:sp>
        <p:nvSpPr>
          <p:cNvPr id="4" name="副标题 2">
            <a:extLst>
              <a:ext uri="{FF2B5EF4-FFF2-40B4-BE49-F238E27FC236}">
                <a16:creationId xmlns:a16="http://schemas.microsoft.com/office/drawing/2014/main" id="{25F9802A-BCDA-D2FD-2A5E-BDFC3063F386}"/>
              </a:ext>
            </a:extLst>
          </p:cNvPr>
          <p:cNvSpPr txBox="1"/>
          <p:nvPr/>
        </p:nvSpPr>
        <p:spPr>
          <a:xfrm>
            <a:off x="3881059" y="5655821"/>
            <a:ext cx="2570541" cy="34875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0"/>
              </a:spcBef>
              <a:buFont typeface="Arial" panose="020B0604020202020204" pitchFamily="34" charset="0"/>
              <a:buNone/>
            </a:pPr>
            <a:r>
              <a:rPr lang="zh-CN" altLang="en-US" dirty="0">
                <a:solidFill>
                  <a:schemeClr val="bg1">
                    <a:lumMod val="50000"/>
                  </a:schemeClr>
                </a:solidFill>
                <a:latin typeface="霞鹜文楷" panose="02020500000000000000" pitchFamily="18" charset="-122"/>
                <a:ea typeface="霞鹜文楷" panose="02020500000000000000" pitchFamily="18" charset="-122"/>
                <a:sym typeface="Arial"/>
              </a:rPr>
              <a:t>含问题解决及思考题回答</a:t>
            </a:r>
            <a:endParaRPr lang="en-GB" altLang="zh-CN" dirty="0">
              <a:solidFill>
                <a:schemeClr val="bg1">
                  <a:lumMod val="50000"/>
                </a:schemeClr>
              </a:solidFill>
              <a:latin typeface="霞鹜文楷" panose="02020500000000000000" pitchFamily="18" charset="-122"/>
              <a:ea typeface="霞鹜文楷" panose="02020500000000000000" pitchFamily="18" charset="-122"/>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down)">
                                      <p:cBhvr>
                                        <p:cTn id="7" dur="500"/>
                                        <p:tgtEl>
                                          <p:spTgt spid="2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wipe(down)">
                                      <p:cBhvr>
                                        <p:cTn id="10" dur="500"/>
                                        <p:tgtEl>
                                          <p:spTgt spid="2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500"/>
                                        <p:tgtEl>
                                          <p:spTgt spid="46"/>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anim calcmode="lin" valueType="num">
                                      <p:cBhvr>
                                        <p:cTn id="18" dur="500" fill="hold"/>
                                        <p:tgtEl>
                                          <p:spTgt spid="35"/>
                                        </p:tgtEl>
                                        <p:attrNameLst>
                                          <p:attrName>ppt_x</p:attrName>
                                        </p:attrNameLst>
                                      </p:cBhvr>
                                      <p:tavLst>
                                        <p:tav tm="0">
                                          <p:val>
                                            <p:strVal val="#ppt_x"/>
                                          </p:val>
                                        </p:tav>
                                        <p:tav tm="100000">
                                          <p:val>
                                            <p:strVal val="#ppt_x"/>
                                          </p:val>
                                        </p:tav>
                                      </p:tavLst>
                                    </p:anim>
                                    <p:anim calcmode="lin" valueType="num">
                                      <p:cBhvr>
                                        <p:cTn id="19" dur="500" fill="hold"/>
                                        <p:tgtEl>
                                          <p:spTgt spid="3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anim calcmode="lin" valueType="num">
                                      <p:cBhvr>
                                        <p:cTn id="23" dur="500" fill="hold"/>
                                        <p:tgtEl>
                                          <p:spTgt spid="22"/>
                                        </p:tgtEl>
                                        <p:attrNameLst>
                                          <p:attrName>ppt_x</p:attrName>
                                        </p:attrNameLst>
                                      </p:cBhvr>
                                      <p:tavLst>
                                        <p:tav tm="0">
                                          <p:val>
                                            <p:strVal val="#ppt_x"/>
                                          </p:val>
                                        </p:tav>
                                        <p:tav tm="100000">
                                          <p:val>
                                            <p:strVal val="#ppt_x"/>
                                          </p:val>
                                        </p:tav>
                                      </p:tavLst>
                                    </p:anim>
                                    <p:anim calcmode="lin" valueType="num">
                                      <p:cBhvr>
                                        <p:cTn id="24" dur="500" fill="hold"/>
                                        <p:tgtEl>
                                          <p:spTgt spid="22"/>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par>
                                <p:cTn id="38" presetID="10" presetClass="entr" presetSubtype="0"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fade">
                                      <p:cBhvr>
                                        <p:cTn id="46" dur="500"/>
                                        <p:tgtEl>
                                          <p:spTgt spid="8"/>
                                        </p:tgtEl>
                                      </p:cBhvr>
                                    </p:animEffect>
                                  </p:childTnLst>
                                </p:cTn>
                              </p:par>
                              <p:par>
                                <p:cTn id="47" presetID="10" presetClass="entr" presetSubtype="0" fill="hold"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500"/>
                                        <p:tgtEl>
                                          <p:spTgt spid="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
                                        </p:tgtEl>
                                        <p:attrNameLst>
                                          <p:attrName>style.visibility</p:attrName>
                                        </p:attrNameLst>
                                      </p:cBhvr>
                                      <p:to>
                                        <p:strVal val="visible"/>
                                      </p:to>
                                    </p:set>
                                    <p:animEffect transition="in" filter="fade">
                                      <p:cBhvr>
                                        <p:cTn id="52" dur="500"/>
                                        <p:tgtEl>
                                          <p:spTgt spid="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500"/>
                                        <p:tgtEl>
                                          <p:spTgt spid="12"/>
                                        </p:tgtEl>
                                      </p:cBhvr>
                                    </p:animEffect>
                                  </p:childTnLst>
                                </p:cTn>
                              </p:par>
                              <p:par>
                                <p:cTn id="56" presetID="10" presetClass="entr" presetSubtype="0" fill="hold" nodeType="with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500"/>
                                        <p:tgtEl>
                                          <p:spTgt spid="13"/>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1"/>
                                        </p:tgtEl>
                                        <p:attrNameLst>
                                          <p:attrName>style.visibility</p:attrName>
                                        </p:attrNameLst>
                                      </p:cBhvr>
                                      <p:to>
                                        <p:strVal val="visible"/>
                                      </p:to>
                                    </p:set>
                                    <p:animEffect transition="in" filter="fade">
                                      <p:cBhvr>
                                        <p:cTn id="61" dur="500"/>
                                        <p:tgtEl>
                                          <p:spTgt spid="11"/>
                                        </p:tgtEl>
                                      </p:cBhvr>
                                    </p:animEffect>
                                  </p:childTnLst>
                                </p:cTn>
                              </p:par>
                              <p:par>
                                <p:cTn id="62" presetID="10" presetClass="entr" presetSubtype="0" fill="hold"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fade">
                                      <p:cBhvr>
                                        <p:cTn id="67" dur="500"/>
                                        <p:tgtEl>
                                          <p:spTgt spid="42"/>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
                                        </p:tgtEl>
                                        <p:attrNameLst>
                                          <p:attrName>style.visibility</p:attrName>
                                        </p:attrNameLst>
                                      </p:cBhvr>
                                      <p:to>
                                        <p:strVal val="visible"/>
                                      </p:to>
                                    </p:set>
                                    <p:animEffect transition="in" filter="fade">
                                      <p:cBhvr>
                                        <p:cTn id="70" dur="500"/>
                                        <p:tgtEl>
                                          <p:spTgt spid="2"/>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
                                        </p:tgtEl>
                                        <p:attrNameLst>
                                          <p:attrName>style.visibility</p:attrName>
                                        </p:attrNameLst>
                                      </p:cBhvr>
                                      <p:to>
                                        <p:strVal val="visible"/>
                                      </p:to>
                                    </p:set>
                                    <p:animEffect transition="in" filter="fade">
                                      <p:cBhvr>
                                        <p:cTn id="73" dur="500"/>
                                        <p:tgtEl>
                                          <p:spTgt spid="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4"/>
                                        </p:tgtEl>
                                        <p:attrNameLst>
                                          <p:attrName>style.visibility</p:attrName>
                                        </p:attrNameLst>
                                      </p:cBhvr>
                                      <p:to>
                                        <p:strVal val="visible"/>
                                      </p:to>
                                    </p:set>
                                    <p:animEffect transition="in" filter="fade">
                                      <p:cBhvr>
                                        <p:cTn id="76" dur="500"/>
                                        <p:tgtEl>
                                          <p:spTgt spid="4"/>
                                        </p:tgtEl>
                                      </p:cBhvr>
                                    </p:animEffect>
                                  </p:childTnLst>
                                </p:cTn>
                              </p:par>
                            </p:childTnLst>
                          </p:cTn>
                        </p:par>
                        <p:par>
                          <p:cTn id="77" fill="hold">
                            <p:stCondLst>
                              <p:cond delay="1500"/>
                            </p:stCondLst>
                            <p:childTnLst>
                              <p:par>
                                <p:cTn id="78" presetID="42" presetClass="entr" presetSubtype="0" fill="hold" nodeType="afterEffect">
                                  <p:stCondLst>
                                    <p:cond delay="0"/>
                                  </p:stCondLst>
                                  <p:childTnLst>
                                    <p:set>
                                      <p:cBhvr>
                                        <p:cTn id="79" dur="1" fill="hold">
                                          <p:stCondLst>
                                            <p:cond delay="0"/>
                                          </p:stCondLst>
                                        </p:cTn>
                                        <p:tgtEl>
                                          <p:spTgt spid="36"/>
                                        </p:tgtEl>
                                        <p:attrNameLst>
                                          <p:attrName>style.visibility</p:attrName>
                                        </p:attrNameLst>
                                      </p:cBhvr>
                                      <p:to>
                                        <p:strVal val="visible"/>
                                      </p:to>
                                    </p:set>
                                    <p:animEffect transition="in" filter="fade">
                                      <p:cBhvr>
                                        <p:cTn id="80" dur="1000"/>
                                        <p:tgtEl>
                                          <p:spTgt spid="36"/>
                                        </p:tgtEl>
                                      </p:cBhvr>
                                    </p:animEffect>
                                    <p:anim calcmode="lin" valueType="num">
                                      <p:cBhvr>
                                        <p:cTn id="81" dur="1000" fill="hold"/>
                                        <p:tgtEl>
                                          <p:spTgt spid="36"/>
                                        </p:tgtEl>
                                        <p:attrNameLst>
                                          <p:attrName>ppt_x</p:attrName>
                                        </p:attrNameLst>
                                      </p:cBhvr>
                                      <p:tavLst>
                                        <p:tav tm="0">
                                          <p:val>
                                            <p:strVal val="#ppt_x"/>
                                          </p:val>
                                        </p:tav>
                                        <p:tav tm="100000">
                                          <p:val>
                                            <p:strVal val="#ppt_x"/>
                                          </p:val>
                                        </p:tav>
                                      </p:tavLst>
                                    </p:anim>
                                    <p:anim calcmode="lin" valueType="num">
                                      <p:cBhvr>
                                        <p:cTn id="82"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P spid="12" grpId="0"/>
      <p:bldP spid="15" grpId="0"/>
      <p:bldP spid="16" grpId="0"/>
      <p:bldP spid="19" grpId="0"/>
      <p:bldP spid="20" grpId="0"/>
      <p:bldP spid="22" grpId="0"/>
      <p:bldP spid="24" grpId="0" animBg="1"/>
      <p:bldP spid="25" grpId="0" animBg="1"/>
      <p:bldP spid="35" grpId="0"/>
      <p:bldP spid="42" grpId="0"/>
      <p:bldP spid="46" grpId="0" animBg="1"/>
      <p:bldP spid="2" grpId="0"/>
      <p:bldP spid="3"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4" name="标题 44">
            <a:extLst>
              <a:ext uri="{FF2B5EF4-FFF2-40B4-BE49-F238E27FC236}">
                <a16:creationId xmlns:a16="http://schemas.microsoft.com/office/drawing/2014/main" id="{058D1E3E-8D60-04FD-1A3F-695529F5A6CF}"/>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相关思考</a:t>
            </a:r>
          </a:p>
        </p:txBody>
      </p:sp>
      <p:sp>
        <p:nvSpPr>
          <p:cNvPr id="37" name="isļíḓe">
            <a:extLst>
              <a:ext uri="{FF2B5EF4-FFF2-40B4-BE49-F238E27FC236}">
                <a16:creationId xmlns:a16="http://schemas.microsoft.com/office/drawing/2014/main" id="{E6D7E4A1-03FB-F578-017F-0ED36357ED56}"/>
              </a:ext>
            </a:extLst>
          </p:cNvPr>
          <p:cNvSpPr/>
          <p:nvPr/>
        </p:nvSpPr>
        <p:spPr>
          <a:xfrm>
            <a:off x="1264594" y="915701"/>
            <a:ext cx="9662813" cy="480131"/>
          </a:xfrm>
          <a:prstGeom prst="rect">
            <a:avLst/>
          </a:prstGeom>
        </p:spPr>
        <p:txBody>
          <a:bodyPr anchor="b" anchorCtr="0">
            <a:noAutofit/>
          </a:bodyPr>
          <a:lstStyle/>
          <a:p>
            <a:pPr algn="ctr">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代码、动态执行指令与算法的适用性</a:t>
            </a:r>
          </a:p>
        </p:txBody>
      </p:sp>
      <p:sp>
        <p:nvSpPr>
          <p:cNvPr id="18" name="iṡ1ïḍé">
            <a:extLst>
              <a:ext uri="{FF2B5EF4-FFF2-40B4-BE49-F238E27FC236}">
                <a16:creationId xmlns:a16="http://schemas.microsoft.com/office/drawing/2014/main" id="{74ED951A-1CE1-76BF-C7B0-29C3236F9688}"/>
              </a:ext>
            </a:extLst>
          </p:cNvPr>
          <p:cNvSpPr txBox="1"/>
          <p:nvPr/>
        </p:nvSpPr>
        <p:spPr>
          <a:xfrm>
            <a:off x="1024991" y="2204756"/>
            <a:ext cx="4550619" cy="4057970"/>
          </a:xfrm>
          <a:prstGeom prst="rect">
            <a:avLst/>
          </a:prstGeom>
          <a:noFill/>
        </p:spPr>
        <p:txBody>
          <a:bodyPr wrap="square" rtlCol="0">
            <a:spAutoFit/>
          </a:bodyPr>
          <a:lstStyle/>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代码是一种用于表示计算机指令的符号系统，实例有源代码、目标代码、机器代码、字节码、脚本等。</a:t>
            </a: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动态执行指令是一种在运行时生成或修改代码的技术，使计算机根据不同的情况或需求，动态地调整或优化行为。动态执行指令的方法有多种，比如解释器、即时编译器、自修改代码、反射、元编程等，它们可以应用于不同的领域。</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在人体计算机实验中，我们面向人类能理解的语言编写代码，人类本身有动态执行指令的能力，将代码解释为人的行为。</a:t>
            </a:r>
            <a:endParaRPr lang="en-US" altLang="zh-CN" dirty="0">
              <a:latin typeface="霞鹜文楷" panose="02020500000000000000" pitchFamily="18" charset="-122"/>
              <a:ea typeface="霞鹜文楷" panose="02020500000000000000" pitchFamily="18" charset="-122"/>
            </a:endParaRPr>
          </a:p>
        </p:txBody>
      </p:sp>
      <p:cxnSp>
        <p:nvCxnSpPr>
          <p:cNvPr id="19" name="îSlíḓê">
            <a:extLst>
              <a:ext uri="{FF2B5EF4-FFF2-40B4-BE49-F238E27FC236}">
                <a16:creationId xmlns:a16="http://schemas.microsoft.com/office/drawing/2014/main" id="{F492BA8E-1FAE-9191-C06D-14705C71BE0E}"/>
              </a:ext>
            </a:extLst>
          </p:cNvPr>
          <p:cNvCxnSpPr>
            <a:cxnSpLocks/>
          </p:cNvCxnSpPr>
          <p:nvPr/>
        </p:nvCxnSpPr>
        <p:spPr>
          <a:xfrm>
            <a:off x="654235" y="2101411"/>
            <a:ext cx="344196" cy="0"/>
          </a:xfrm>
          <a:prstGeom prst="line">
            <a:avLst/>
          </a:prstGeom>
          <a:ln w="25400" cap="flat">
            <a:solidFill>
              <a:srgbClr val="EC6712"/>
            </a:solidFill>
            <a:bevel/>
          </a:ln>
        </p:spPr>
        <p:style>
          <a:lnRef idx="1">
            <a:schemeClr val="accent1"/>
          </a:lnRef>
          <a:fillRef idx="0">
            <a:schemeClr val="accent1"/>
          </a:fillRef>
          <a:effectRef idx="0">
            <a:schemeClr val="accent1"/>
          </a:effectRef>
          <a:fontRef idx="minor">
            <a:schemeClr val="tx1"/>
          </a:fontRef>
        </p:style>
      </p:cxnSp>
      <p:sp>
        <p:nvSpPr>
          <p:cNvPr id="20" name="isļíḓe">
            <a:extLst>
              <a:ext uri="{FF2B5EF4-FFF2-40B4-BE49-F238E27FC236}">
                <a16:creationId xmlns:a16="http://schemas.microsoft.com/office/drawing/2014/main" id="{1772694E-4A79-ACDC-A0D0-016001D51F7F}"/>
              </a:ext>
            </a:extLst>
          </p:cNvPr>
          <p:cNvSpPr/>
          <p:nvPr/>
        </p:nvSpPr>
        <p:spPr>
          <a:xfrm>
            <a:off x="523930" y="1621280"/>
            <a:ext cx="3087780" cy="480131"/>
          </a:xfrm>
          <a:prstGeom prst="rect">
            <a:avLst/>
          </a:prstGeom>
        </p:spPr>
        <p:txBody>
          <a:bodyPr anchor="b" anchorCtr="0">
            <a:noAutofit/>
          </a:bodyPr>
          <a:lstStyle/>
          <a:p>
            <a:pPr lvl="0">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代码和动态执行指令</a:t>
            </a:r>
          </a:p>
        </p:txBody>
      </p:sp>
      <mc:AlternateContent xmlns:mc="http://schemas.openxmlformats.org/markup-compatibility/2006" xmlns:a14="http://schemas.microsoft.com/office/drawing/2010/main">
        <mc:Choice Requires="a14">
          <p:sp>
            <p:nvSpPr>
              <p:cNvPr id="24" name="iṡ1ïḍé">
                <a:extLst>
                  <a:ext uri="{FF2B5EF4-FFF2-40B4-BE49-F238E27FC236}">
                    <a16:creationId xmlns:a16="http://schemas.microsoft.com/office/drawing/2014/main" id="{26F53A42-26DA-4C31-C870-DDB0C981079F}"/>
                  </a:ext>
                </a:extLst>
              </p:cNvPr>
              <p:cNvSpPr txBox="1"/>
              <p:nvPr/>
            </p:nvSpPr>
            <p:spPr>
              <a:xfrm>
                <a:off x="6597060" y="2127896"/>
                <a:ext cx="4550619" cy="4057970"/>
              </a:xfrm>
              <a:prstGeom prst="rect">
                <a:avLst/>
              </a:prstGeom>
              <a:noFill/>
            </p:spPr>
            <p:txBody>
              <a:bodyPr wrap="square" rtlCol="0">
                <a:spAutoFit/>
              </a:bodyPr>
              <a:lstStyle/>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我们清楚，快速排序算法本身有很好的时间复杂度</a:t>
                </a:r>
                <a14:m>
                  <m:oMath xmlns:m="http://schemas.openxmlformats.org/officeDocument/2006/math">
                    <m:r>
                      <a:rPr lang="en-US" altLang="zh-CN" i="1" dirty="0" smtClean="0">
                        <a:latin typeface="Cambria Math" panose="02040503050406030204" pitchFamily="18" charset="0"/>
                        <a:ea typeface="霞鹜文楷" panose="02020500000000000000" pitchFamily="18" charset="-122"/>
                      </a:rPr>
                      <m:t>𝑂</m:t>
                    </m:r>
                    <m:r>
                      <a:rPr lang="en-US" altLang="zh-CN" i="1" dirty="0" smtClean="0">
                        <a:latin typeface="Cambria Math" panose="02040503050406030204" pitchFamily="18" charset="0"/>
                        <a:ea typeface="霞鹜文楷" panose="02020500000000000000" pitchFamily="18" charset="-122"/>
                      </a:rPr>
                      <m:t>(</m:t>
                    </m:r>
                    <m:r>
                      <a:rPr lang="en-US" altLang="zh-CN" i="1" dirty="0" err="1" smtClean="0">
                        <a:latin typeface="Cambria Math" panose="02040503050406030204" pitchFamily="18" charset="0"/>
                        <a:ea typeface="霞鹜文楷" panose="02020500000000000000" pitchFamily="18" charset="-122"/>
                      </a:rPr>
                      <m:t>𝑛𝑙𝑜𝑔𝑛</m:t>
                    </m:r>
                    <m:r>
                      <a:rPr lang="en-US" altLang="zh-CN" i="1" dirty="0" smtClean="0">
                        <a:latin typeface="Cambria Math" panose="02040503050406030204" pitchFamily="18" charset="0"/>
                        <a:ea typeface="霞鹜文楷" panose="02020500000000000000" pitchFamily="18" charset="-122"/>
                      </a:rPr>
                      <m:t>)</m:t>
                    </m:r>
                  </m:oMath>
                </a14:m>
                <a:r>
                  <a:rPr lang="zh-CN" altLang="en-US" dirty="0">
                    <a:latin typeface="霞鹜文楷" panose="02020500000000000000" pitchFamily="18" charset="-122"/>
                    <a:ea typeface="霞鹜文楷" panose="02020500000000000000" pitchFamily="18" charset="-122"/>
                  </a:rPr>
                  <a:t>；是一种原地排序，不需要额外的空间；是不稳定排序，对去重或随机场景有利。通过具体的优化策略 </a:t>
                </a:r>
                <a:r>
                  <a:rPr lang="en-US" altLang="zh-CN" dirty="0">
                    <a:latin typeface="霞鹜文楷" panose="02020500000000000000" pitchFamily="18" charset="-122"/>
                    <a:ea typeface="霞鹜文楷" panose="02020500000000000000" pitchFamily="18" charset="-122"/>
                  </a:rPr>
                  <a:t>(</a:t>
                </a:r>
                <a:r>
                  <a:rPr lang="zh-CN" altLang="en-US" dirty="0">
                    <a:latin typeface="霞鹜文楷" panose="02020500000000000000" pitchFamily="18" charset="-122"/>
                    <a:ea typeface="霞鹜文楷" panose="02020500000000000000" pitchFamily="18" charset="-122"/>
                  </a:rPr>
                  <a:t>接下来会提到</a:t>
                </a:r>
                <a:r>
                  <a:rPr lang="en-US" altLang="zh-CN" dirty="0">
                    <a:latin typeface="霞鹜文楷" panose="02020500000000000000" pitchFamily="18" charset="-122"/>
                    <a:ea typeface="霞鹜文楷" panose="02020500000000000000" pitchFamily="18" charset="-122"/>
                  </a:rPr>
                  <a:t>)</a:t>
                </a:r>
                <a:r>
                  <a:rPr lang="zh-CN" altLang="en-US" dirty="0">
                    <a:latin typeface="霞鹜文楷" panose="02020500000000000000" pitchFamily="18" charset="-122"/>
                    <a:ea typeface="霞鹜文楷" panose="02020500000000000000" pitchFamily="18" charset="-122"/>
                  </a:rPr>
                  <a:t>，可以减免最坏时间复杂度的出现。可以很好胜任数据量很大的情况。</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然而，在本组的人体计算机代码中，不该忽略的是如何保存递归信息。计算机可以调用系统栈来保存，人类则需要使用大脑或纸笔记录分区，两者是有差别的。人数较大时，可能带来额外开销，使得对递归分区的记录并不轻松。</a:t>
                </a:r>
                <a:endParaRPr lang="en-US" altLang="zh-CN" dirty="0">
                  <a:latin typeface="霞鹜文楷" panose="02020500000000000000" pitchFamily="18" charset="-122"/>
                  <a:ea typeface="霞鹜文楷" panose="02020500000000000000" pitchFamily="18" charset="-122"/>
                </a:endParaRPr>
              </a:p>
            </p:txBody>
          </p:sp>
        </mc:Choice>
        <mc:Fallback xmlns="">
          <p:sp>
            <p:nvSpPr>
              <p:cNvPr id="24" name="iṡ1ïḍé">
                <a:extLst>
                  <a:ext uri="{FF2B5EF4-FFF2-40B4-BE49-F238E27FC236}">
                    <a16:creationId xmlns:a16="http://schemas.microsoft.com/office/drawing/2014/main" id="{26F53A42-26DA-4C31-C870-DDB0C981079F}"/>
                  </a:ext>
                </a:extLst>
              </p:cNvPr>
              <p:cNvSpPr txBox="1">
                <a:spLocks noRot="1" noChangeAspect="1" noMove="1" noResize="1" noEditPoints="1" noAdjustHandles="1" noChangeArrowheads="1" noChangeShapeType="1" noTextEdit="1"/>
              </p:cNvSpPr>
              <p:nvPr/>
            </p:nvSpPr>
            <p:spPr>
              <a:xfrm>
                <a:off x="6597060" y="2127896"/>
                <a:ext cx="4550619" cy="4057970"/>
              </a:xfrm>
              <a:prstGeom prst="rect">
                <a:avLst/>
              </a:prstGeom>
              <a:blipFill>
                <a:blip r:embed="rId2"/>
                <a:stretch>
                  <a:fillRect l="-1071" r="-937" b="-1502"/>
                </a:stretch>
              </a:blipFill>
            </p:spPr>
            <p:txBody>
              <a:bodyPr/>
              <a:lstStyle/>
              <a:p>
                <a:r>
                  <a:rPr lang="zh-CN" altLang="en-US">
                    <a:noFill/>
                  </a:rPr>
                  <a:t> </a:t>
                </a:r>
              </a:p>
            </p:txBody>
          </p:sp>
        </mc:Fallback>
      </mc:AlternateContent>
      <p:cxnSp>
        <p:nvCxnSpPr>
          <p:cNvPr id="25" name="îSlíḓê">
            <a:extLst>
              <a:ext uri="{FF2B5EF4-FFF2-40B4-BE49-F238E27FC236}">
                <a16:creationId xmlns:a16="http://schemas.microsoft.com/office/drawing/2014/main" id="{F752B651-FC0B-4DDE-7009-C2B9388DAD87}"/>
              </a:ext>
            </a:extLst>
          </p:cNvPr>
          <p:cNvCxnSpPr>
            <a:cxnSpLocks/>
          </p:cNvCxnSpPr>
          <p:nvPr/>
        </p:nvCxnSpPr>
        <p:spPr>
          <a:xfrm>
            <a:off x="6226304" y="2024551"/>
            <a:ext cx="344196" cy="0"/>
          </a:xfrm>
          <a:prstGeom prst="line">
            <a:avLst/>
          </a:prstGeom>
          <a:ln w="25400" cap="flat">
            <a:solidFill>
              <a:srgbClr val="EC6712"/>
            </a:solidFill>
            <a:bevel/>
          </a:ln>
        </p:spPr>
        <p:style>
          <a:lnRef idx="1">
            <a:schemeClr val="accent1"/>
          </a:lnRef>
          <a:fillRef idx="0">
            <a:schemeClr val="accent1"/>
          </a:fillRef>
          <a:effectRef idx="0">
            <a:schemeClr val="accent1"/>
          </a:effectRef>
          <a:fontRef idx="minor">
            <a:schemeClr val="tx1"/>
          </a:fontRef>
        </p:style>
      </p:cxnSp>
      <p:sp>
        <p:nvSpPr>
          <p:cNvPr id="26" name="isļíḓe">
            <a:extLst>
              <a:ext uri="{FF2B5EF4-FFF2-40B4-BE49-F238E27FC236}">
                <a16:creationId xmlns:a16="http://schemas.microsoft.com/office/drawing/2014/main" id="{BC5064E1-48C9-3CE3-83A5-71C5C17549B0}"/>
              </a:ext>
            </a:extLst>
          </p:cNvPr>
          <p:cNvSpPr/>
          <p:nvPr/>
        </p:nvSpPr>
        <p:spPr>
          <a:xfrm>
            <a:off x="6096000" y="1544420"/>
            <a:ext cx="2958790" cy="480131"/>
          </a:xfrm>
          <a:prstGeom prst="rect">
            <a:avLst/>
          </a:prstGeom>
        </p:spPr>
        <p:txBody>
          <a:bodyPr anchor="b" anchorCtr="0">
            <a:noAutofit/>
          </a:bodyPr>
          <a:lstStyle/>
          <a:p>
            <a:pPr lvl="0">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算法的适用性</a:t>
            </a:r>
          </a:p>
        </p:txBody>
      </p:sp>
      <p:sp>
        <p:nvSpPr>
          <p:cNvPr id="2" name="椭圆 1">
            <a:extLst>
              <a:ext uri="{FF2B5EF4-FFF2-40B4-BE49-F238E27FC236}">
                <a16:creationId xmlns:a16="http://schemas.microsoft.com/office/drawing/2014/main" id="{C779085C-EC82-0939-1217-D560A19E190F}"/>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3" name="文本框 12">
            <a:extLst>
              <a:ext uri="{FF2B5EF4-FFF2-40B4-BE49-F238E27FC236}">
                <a16:creationId xmlns:a16="http://schemas.microsoft.com/office/drawing/2014/main" id="{52D0E39B-1332-C45A-2DCD-80459C3D745F}"/>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3590387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3" presetClass="entr" presetSubtype="10"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blinds(horizontal)">
                                      <p:cBhvr>
                                        <p:cTn id="18" dur="500"/>
                                        <p:tgtEl>
                                          <p:spTgt spid="19"/>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par>
                                <p:cTn id="27" presetID="3" presetClass="entr" presetSubtype="10" fill="hold" nodeType="with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blinds(horizontal)">
                                      <p:cBhvr>
                                        <p:cTn id="29" dur="500"/>
                                        <p:tgtEl>
                                          <p:spTgt spid="25"/>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7" grpId="0"/>
      <p:bldP spid="18" grpId="0"/>
      <p:bldP spid="20" grpId="0"/>
      <p:bldP spid="24" grpId="0"/>
      <p:bldP spid="2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4" name="标题 44">
            <a:extLst>
              <a:ext uri="{FF2B5EF4-FFF2-40B4-BE49-F238E27FC236}">
                <a16:creationId xmlns:a16="http://schemas.microsoft.com/office/drawing/2014/main" id="{058D1E3E-8D60-04FD-1A3F-695529F5A6CF}"/>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相关思考</a:t>
            </a:r>
          </a:p>
        </p:txBody>
      </p:sp>
      <p:sp>
        <p:nvSpPr>
          <p:cNvPr id="37" name="isļíḓe">
            <a:extLst>
              <a:ext uri="{FF2B5EF4-FFF2-40B4-BE49-F238E27FC236}">
                <a16:creationId xmlns:a16="http://schemas.microsoft.com/office/drawing/2014/main" id="{E6D7E4A1-03FB-F578-017F-0ED36357ED56}"/>
              </a:ext>
            </a:extLst>
          </p:cNvPr>
          <p:cNvSpPr/>
          <p:nvPr/>
        </p:nvSpPr>
        <p:spPr>
          <a:xfrm>
            <a:off x="1264594" y="915701"/>
            <a:ext cx="9662813" cy="480131"/>
          </a:xfrm>
          <a:prstGeom prst="rect">
            <a:avLst/>
          </a:prstGeom>
        </p:spPr>
        <p:txBody>
          <a:bodyPr anchor="b" anchorCtr="0">
            <a:noAutofit/>
          </a:bodyPr>
          <a:lstStyle/>
          <a:p>
            <a:pPr algn="ctr">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快排的答案与基准值的策略</a:t>
            </a:r>
          </a:p>
        </p:txBody>
      </p:sp>
      <p:sp>
        <p:nvSpPr>
          <p:cNvPr id="18" name="iṡ1ïḍé">
            <a:extLst>
              <a:ext uri="{FF2B5EF4-FFF2-40B4-BE49-F238E27FC236}">
                <a16:creationId xmlns:a16="http://schemas.microsoft.com/office/drawing/2014/main" id="{74ED951A-1CE1-76BF-C7B0-29C3236F9688}"/>
              </a:ext>
            </a:extLst>
          </p:cNvPr>
          <p:cNvSpPr txBox="1"/>
          <p:nvPr/>
        </p:nvSpPr>
        <p:spPr>
          <a:xfrm>
            <a:off x="1024991" y="2204756"/>
            <a:ext cx="4550619" cy="4390369"/>
          </a:xfrm>
          <a:prstGeom prst="rect">
            <a:avLst/>
          </a:prstGeom>
          <a:noFill/>
        </p:spPr>
        <p:txBody>
          <a:bodyPr wrap="square" rtlCol="0">
            <a:spAutoFit/>
          </a:bodyPr>
          <a:lstStyle/>
          <a:p>
            <a:pPr>
              <a:lnSpc>
                <a:spcPct val="120000"/>
              </a:lnSpc>
            </a:pPr>
            <a:r>
              <a:rPr lang="zh-CN" altLang="en-US" dirty="0">
                <a:latin typeface="霞鹜文楷" panose="02020500000000000000" pitchFamily="18" charset="-122"/>
                <a:ea typeface="霞鹜文楷" panose="02020500000000000000" pitchFamily="18" charset="-122"/>
              </a:rPr>
              <a:t>      前文已提到，由于快速排序算法并不止存在一种，我们通过小组合作，找出了最合适和易于施行的方案。</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首先，我们选择的是常用的分区方法，是</a:t>
            </a:r>
            <a:r>
              <a:rPr lang="en-US" altLang="zh-CN" dirty="0">
                <a:latin typeface="霞鹜文楷" panose="02020500000000000000" pitchFamily="18" charset="-122"/>
                <a:ea typeface="霞鹜文楷" panose="02020500000000000000" pitchFamily="18" charset="-122"/>
              </a:rPr>
              <a:t>Hoare</a:t>
            </a:r>
            <a:r>
              <a:rPr lang="zh-CN" altLang="en-US" dirty="0">
                <a:latin typeface="霞鹜文楷" panose="02020500000000000000" pitchFamily="18" charset="-122"/>
                <a:ea typeface="霞鹜文楷" panose="02020500000000000000" pitchFamily="18" charset="-122"/>
              </a:rPr>
              <a:t>的原始方法，即双指针实现的方法。而</a:t>
            </a:r>
            <a:r>
              <a:rPr lang="en-US" altLang="zh-CN" dirty="0" err="1">
                <a:latin typeface="霞鹜文楷" panose="02020500000000000000" pitchFamily="18" charset="-122"/>
                <a:ea typeface="霞鹜文楷" panose="02020500000000000000" pitchFamily="18" charset="-122"/>
              </a:rPr>
              <a:t>Lomuto</a:t>
            </a:r>
            <a:r>
              <a:rPr lang="zh-CN" altLang="en-US" dirty="0">
                <a:latin typeface="霞鹜文楷" panose="02020500000000000000" pitchFamily="18" charset="-122"/>
                <a:ea typeface="霞鹜文楷" panose="02020500000000000000" pitchFamily="18" charset="-122"/>
              </a:rPr>
              <a:t>的分区方案（单侧指针，收录于</a:t>
            </a:r>
            <a:r>
              <a:rPr lang="en-US" altLang="zh-CN" dirty="0">
                <a:latin typeface="霞鹜文楷" panose="02020500000000000000" pitchFamily="18" charset="-122"/>
                <a:ea typeface="霞鹜文楷" panose="02020500000000000000" pitchFamily="18" charset="-122"/>
              </a:rPr>
              <a:t>《</a:t>
            </a:r>
            <a:r>
              <a:rPr lang="zh-CN" altLang="en-US" dirty="0">
                <a:latin typeface="霞鹜文楷" panose="02020500000000000000" pitchFamily="18" charset="-122"/>
                <a:ea typeface="霞鹜文楷" panose="02020500000000000000" pitchFamily="18" charset="-122"/>
              </a:rPr>
              <a:t>算法导论</a:t>
            </a:r>
            <a:r>
              <a:rPr lang="en-US" altLang="zh-CN" dirty="0">
                <a:latin typeface="霞鹜文楷" panose="02020500000000000000" pitchFamily="18" charset="-122"/>
                <a:ea typeface="霞鹜文楷" panose="02020500000000000000" pitchFamily="18" charset="-122"/>
              </a:rPr>
              <a:t>》</a:t>
            </a:r>
            <a:r>
              <a:rPr lang="zh-CN" altLang="en-US" dirty="0">
                <a:latin typeface="霞鹜文楷" panose="02020500000000000000" pitchFamily="18" charset="-122"/>
                <a:ea typeface="霞鹜文楷" panose="02020500000000000000" pitchFamily="18" charset="-122"/>
              </a:rPr>
              <a:t>）不被采纳，原因是组员并不熟悉且操作有难度。</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其次，对于基准值的选择，综合考虑了“从分区固定的位置选择”、“随机选取”和“三数取中”的方案，我们选择了最易施行的“固定左侧第一人”为基准值。具体见右侧。</a:t>
            </a:r>
            <a:endParaRPr lang="en-US" altLang="zh-CN" dirty="0">
              <a:latin typeface="霞鹜文楷" panose="02020500000000000000" pitchFamily="18" charset="-122"/>
              <a:ea typeface="霞鹜文楷" panose="02020500000000000000" pitchFamily="18" charset="-122"/>
            </a:endParaRPr>
          </a:p>
          <a:p>
            <a:pPr>
              <a:lnSpc>
                <a:spcPct val="120000"/>
              </a:lnSpc>
            </a:pPr>
            <a:r>
              <a:rPr lang="zh-CN" altLang="en-US" dirty="0">
                <a:solidFill>
                  <a:schemeClr val="bg1">
                    <a:lumMod val="50000"/>
                  </a:schemeClr>
                </a:solidFill>
                <a:latin typeface="霞鹜文楷" panose="02020500000000000000" pitchFamily="18" charset="-122"/>
                <a:ea typeface="霞鹜文楷" panose="02020500000000000000" pitchFamily="18" charset="-122"/>
              </a:rPr>
              <a:t>（接下来我们将给出“抽象答案”）</a:t>
            </a:r>
            <a:endParaRPr lang="en-US" altLang="zh-CN" dirty="0">
              <a:solidFill>
                <a:schemeClr val="bg1">
                  <a:lumMod val="50000"/>
                </a:schemeClr>
              </a:solidFill>
              <a:latin typeface="霞鹜文楷" panose="02020500000000000000" pitchFamily="18" charset="-122"/>
              <a:ea typeface="霞鹜文楷" panose="02020500000000000000" pitchFamily="18" charset="-122"/>
            </a:endParaRPr>
          </a:p>
        </p:txBody>
      </p:sp>
      <p:cxnSp>
        <p:nvCxnSpPr>
          <p:cNvPr id="19" name="îSlíḓê">
            <a:extLst>
              <a:ext uri="{FF2B5EF4-FFF2-40B4-BE49-F238E27FC236}">
                <a16:creationId xmlns:a16="http://schemas.microsoft.com/office/drawing/2014/main" id="{F492BA8E-1FAE-9191-C06D-14705C71BE0E}"/>
              </a:ext>
            </a:extLst>
          </p:cNvPr>
          <p:cNvCxnSpPr>
            <a:cxnSpLocks/>
          </p:cNvCxnSpPr>
          <p:nvPr/>
        </p:nvCxnSpPr>
        <p:spPr>
          <a:xfrm>
            <a:off x="654235" y="2101411"/>
            <a:ext cx="344196" cy="0"/>
          </a:xfrm>
          <a:prstGeom prst="line">
            <a:avLst/>
          </a:prstGeom>
          <a:ln w="25400" cap="flat">
            <a:solidFill>
              <a:srgbClr val="EC6712"/>
            </a:solidFill>
            <a:bevel/>
          </a:ln>
        </p:spPr>
        <p:style>
          <a:lnRef idx="1">
            <a:schemeClr val="accent1"/>
          </a:lnRef>
          <a:fillRef idx="0">
            <a:schemeClr val="accent1"/>
          </a:fillRef>
          <a:effectRef idx="0">
            <a:schemeClr val="accent1"/>
          </a:effectRef>
          <a:fontRef idx="minor">
            <a:schemeClr val="tx1"/>
          </a:fontRef>
        </p:style>
      </p:cxnSp>
      <p:sp>
        <p:nvSpPr>
          <p:cNvPr id="20" name="isļíḓe">
            <a:extLst>
              <a:ext uri="{FF2B5EF4-FFF2-40B4-BE49-F238E27FC236}">
                <a16:creationId xmlns:a16="http://schemas.microsoft.com/office/drawing/2014/main" id="{1772694E-4A79-ACDC-A0D0-016001D51F7F}"/>
              </a:ext>
            </a:extLst>
          </p:cNvPr>
          <p:cNvSpPr/>
          <p:nvPr/>
        </p:nvSpPr>
        <p:spPr>
          <a:xfrm>
            <a:off x="523930" y="1621280"/>
            <a:ext cx="4754314" cy="480131"/>
          </a:xfrm>
          <a:prstGeom prst="rect">
            <a:avLst/>
          </a:prstGeom>
        </p:spPr>
        <p:txBody>
          <a:bodyPr anchor="b" anchorCtr="0">
            <a:noAutofit/>
          </a:bodyPr>
          <a:lstStyle/>
          <a:p>
            <a:pPr lvl="0">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我组对快速排序实验的具体答案</a:t>
            </a:r>
          </a:p>
        </p:txBody>
      </p:sp>
      <mc:AlternateContent xmlns:mc="http://schemas.openxmlformats.org/markup-compatibility/2006" xmlns:a14="http://schemas.microsoft.com/office/drawing/2010/main">
        <mc:Choice Requires="a14">
          <p:sp>
            <p:nvSpPr>
              <p:cNvPr id="24" name="iṡ1ïḍé">
                <a:extLst>
                  <a:ext uri="{FF2B5EF4-FFF2-40B4-BE49-F238E27FC236}">
                    <a16:creationId xmlns:a16="http://schemas.microsoft.com/office/drawing/2014/main" id="{26F53A42-26DA-4C31-C870-DDB0C981079F}"/>
                  </a:ext>
                </a:extLst>
              </p:cNvPr>
              <p:cNvSpPr txBox="1"/>
              <p:nvPr/>
            </p:nvSpPr>
            <p:spPr>
              <a:xfrm>
                <a:off x="6597060" y="2127896"/>
                <a:ext cx="4550619" cy="5055166"/>
              </a:xfrm>
              <a:prstGeom prst="rect">
                <a:avLst/>
              </a:prstGeom>
              <a:noFill/>
            </p:spPr>
            <p:txBody>
              <a:bodyPr wrap="square" rtlCol="0">
                <a:spAutoFit/>
              </a:bodyPr>
              <a:lstStyle/>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如果随机选择基准值，应对快速排序的特殊排序，它的时间复杂度也服从均匀分布，即</a:t>
                </a:r>
                <a14:m>
                  <m:oMath xmlns:m="http://schemas.openxmlformats.org/officeDocument/2006/math">
                    <m:r>
                      <a:rPr lang="en-US" altLang="zh-CN" i="1" dirty="0" smtClean="0">
                        <a:latin typeface="Cambria Math" panose="02040503050406030204" pitchFamily="18" charset="0"/>
                        <a:ea typeface="霞鹜文楷" panose="02020500000000000000" pitchFamily="18" charset="-122"/>
                      </a:rPr>
                      <m:t>𝑂</m:t>
                    </m:r>
                    <m:r>
                      <a:rPr lang="en-US" altLang="zh-CN" i="1" dirty="0" smtClean="0">
                        <a:latin typeface="Cambria Math" panose="02040503050406030204" pitchFamily="18" charset="0"/>
                        <a:ea typeface="霞鹜文楷" panose="02020500000000000000" pitchFamily="18" charset="-122"/>
                      </a:rPr>
                      <m:t>(</m:t>
                    </m:r>
                    <m:r>
                      <a:rPr lang="en-US" altLang="zh-CN" i="1" dirty="0" err="1" smtClean="0">
                        <a:latin typeface="Cambria Math" panose="02040503050406030204" pitchFamily="18" charset="0"/>
                        <a:ea typeface="霞鹜文楷" panose="02020500000000000000" pitchFamily="18" charset="-122"/>
                      </a:rPr>
                      <m:t>𝑛𝑙𝑜𝑔𝑛</m:t>
                    </m:r>
                    <m:r>
                      <a:rPr lang="en-US" altLang="zh-CN" i="1" dirty="0" smtClean="0">
                        <a:latin typeface="Cambria Math" panose="02040503050406030204" pitchFamily="18" charset="0"/>
                        <a:ea typeface="霞鹜文楷" panose="02020500000000000000" pitchFamily="18" charset="-122"/>
                      </a:rPr>
                      <m:t>)</m:t>
                    </m:r>
                    <m:r>
                      <a:rPr lang="zh-CN" altLang="en-US" i="1" dirty="0">
                        <a:latin typeface="Cambria Math" panose="02040503050406030204" pitchFamily="18" charset="0"/>
                        <a:ea typeface="霞鹜文楷" panose="02020500000000000000" pitchFamily="18" charset="-122"/>
                      </a:rPr>
                      <m:t>；</m:t>
                    </m:r>
                    <m:r>
                      <a:rPr lang="zh-CN" altLang="en-US" i="1" dirty="0" smtClean="0">
                        <a:latin typeface="Cambria Math" panose="02040503050406030204" pitchFamily="18" charset="0"/>
                        <a:ea typeface="霞鹜文楷" panose="02020500000000000000" pitchFamily="18" charset="-122"/>
                      </a:rPr>
                      <m:t>如果</m:t>
                    </m:r>
                  </m:oMath>
                </a14:m>
                <a:r>
                  <a:rPr lang="zh-CN" altLang="en-US" dirty="0">
                    <a:latin typeface="霞鹜文楷" panose="02020500000000000000" pitchFamily="18" charset="-122"/>
                    <a:ea typeface="霞鹜文楷" panose="02020500000000000000" pitchFamily="18" charset="-122"/>
                  </a:rPr>
                  <a:t>再同时采取“三路混合排序”的方案，就可以有效对抗毒瘤数据。</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不过考虑到人体计算机的执行毕竟与计算机本身不同，随机选择或三数取中的做法在实际执行中会很复杂，我们选用了最易施行的“固定左侧第一人”为基准值的方法。</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这种方法是无法避免一些最坏情况的发生的。比如在一次实验中，身高最矮的同学在第一位，将其选为基准值后，导致遍历了整个数组而分为</a:t>
                </a:r>
                <a:r>
                  <a:rPr lang="en-US" altLang="zh-CN" dirty="0">
                    <a:latin typeface="霞鹜文楷" panose="02020500000000000000" pitchFamily="18" charset="-122"/>
                    <a:ea typeface="霞鹜文楷" panose="02020500000000000000" pitchFamily="18" charset="-122"/>
                  </a:rPr>
                  <a:t>(1,1)</a:t>
                </a:r>
                <a:r>
                  <a:rPr lang="zh-CN" altLang="en-US" dirty="0">
                    <a:latin typeface="霞鹜文楷" panose="02020500000000000000" pitchFamily="18" charset="-122"/>
                    <a:ea typeface="霞鹜文楷" panose="02020500000000000000" pitchFamily="18" charset="-122"/>
                  </a:rPr>
                  <a:t>和</a:t>
                </a:r>
                <a:r>
                  <a:rPr lang="en-US" altLang="zh-CN" dirty="0">
                    <a:latin typeface="霞鹜文楷" panose="02020500000000000000" pitchFamily="18" charset="-122"/>
                    <a:ea typeface="霞鹜文楷" panose="02020500000000000000" pitchFamily="18" charset="-122"/>
                  </a:rPr>
                  <a:t>(2,21)</a:t>
                </a:r>
                <a:r>
                  <a:rPr lang="zh-CN" altLang="en-US" dirty="0">
                    <a:latin typeface="霞鹜文楷" panose="02020500000000000000" pitchFamily="18" charset="-122"/>
                    <a:ea typeface="霞鹜文楷" panose="02020500000000000000" pitchFamily="18" charset="-122"/>
                  </a:rPr>
                  <a:t>两个区，耗时很长。</a:t>
                </a:r>
                <a:endParaRPr lang="en-US" altLang="zh-CN" dirty="0">
                  <a:latin typeface="霞鹜文楷" panose="02020500000000000000" pitchFamily="18" charset="-122"/>
                  <a:ea typeface="霞鹜文楷" panose="02020500000000000000" pitchFamily="18" charset="-122"/>
                </a:endParaRPr>
              </a:p>
              <a:p>
                <a:pPr>
                  <a:lnSpc>
                    <a:spcPct val="120000"/>
                  </a:lnSpc>
                </a:pPr>
                <a:endParaRPr lang="en-US" altLang="zh-CN" dirty="0">
                  <a:latin typeface="霞鹜文楷" panose="02020500000000000000" pitchFamily="18" charset="-122"/>
                  <a:ea typeface="霞鹜文楷" panose="02020500000000000000" pitchFamily="18" charset="-122"/>
                </a:endParaRPr>
              </a:p>
              <a:p>
                <a:pPr>
                  <a:lnSpc>
                    <a:spcPct val="120000"/>
                  </a:lnSpc>
                </a:pPr>
                <a:endParaRPr lang="en-US" altLang="zh-CN" dirty="0">
                  <a:latin typeface="霞鹜文楷" panose="02020500000000000000" pitchFamily="18" charset="-122"/>
                  <a:ea typeface="霞鹜文楷" panose="02020500000000000000" pitchFamily="18" charset="-122"/>
                </a:endParaRPr>
              </a:p>
            </p:txBody>
          </p:sp>
        </mc:Choice>
        <mc:Fallback xmlns="">
          <p:sp>
            <p:nvSpPr>
              <p:cNvPr id="24" name="iṡ1ïḍé">
                <a:extLst>
                  <a:ext uri="{FF2B5EF4-FFF2-40B4-BE49-F238E27FC236}">
                    <a16:creationId xmlns:a16="http://schemas.microsoft.com/office/drawing/2014/main" id="{26F53A42-26DA-4C31-C870-DDB0C981079F}"/>
                  </a:ext>
                </a:extLst>
              </p:cNvPr>
              <p:cNvSpPr txBox="1">
                <a:spLocks noRot="1" noChangeAspect="1" noMove="1" noResize="1" noEditPoints="1" noAdjustHandles="1" noChangeArrowheads="1" noChangeShapeType="1" noTextEdit="1"/>
              </p:cNvSpPr>
              <p:nvPr/>
            </p:nvSpPr>
            <p:spPr>
              <a:xfrm>
                <a:off x="6597060" y="2127896"/>
                <a:ext cx="4550619" cy="5055166"/>
              </a:xfrm>
              <a:prstGeom prst="rect">
                <a:avLst/>
              </a:prstGeom>
              <a:blipFill>
                <a:blip r:embed="rId2"/>
                <a:stretch>
                  <a:fillRect l="-1071" r="-5622"/>
                </a:stretch>
              </a:blipFill>
            </p:spPr>
            <p:txBody>
              <a:bodyPr/>
              <a:lstStyle/>
              <a:p>
                <a:r>
                  <a:rPr lang="zh-CN" altLang="en-US">
                    <a:noFill/>
                  </a:rPr>
                  <a:t> </a:t>
                </a:r>
              </a:p>
            </p:txBody>
          </p:sp>
        </mc:Fallback>
      </mc:AlternateContent>
      <p:cxnSp>
        <p:nvCxnSpPr>
          <p:cNvPr id="25" name="îSlíḓê">
            <a:extLst>
              <a:ext uri="{FF2B5EF4-FFF2-40B4-BE49-F238E27FC236}">
                <a16:creationId xmlns:a16="http://schemas.microsoft.com/office/drawing/2014/main" id="{F752B651-FC0B-4DDE-7009-C2B9388DAD87}"/>
              </a:ext>
            </a:extLst>
          </p:cNvPr>
          <p:cNvCxnSpPr>
            <a:cxnSpLocks/>
          </p:cNvCxnSpPr>
          <p:nvPr/>
        </p:nvCxnSpPr>
        <p:spPr>
          <a:xfrm>
            <a:off x="6226304" y="2024551"/>
            <a:ext cx="344196" cy="0"/>
          </a:xfrm>
          <a:prstGeom prst="line">
            <a:avLst/>
          </a:prstGeom>
          <a:ln w="25400" cap="flat">
            <a:solidFill>
              <a:srgbClr val="EC6712"/>
            </a:solidFill>
            <a:bevel/>
          </a:ln>
        </p:spPr>
        <p:style>
          <a:lnRef idx="1">
            <a:schemeClr val="accent1"/>
          </a:lnRef>
          <a:fillRef idx="0">
            <a:schemeClr val="accent1"/>
          </a:fillRef>
          <a:effectRef idx="0">
            <a:schemeClr val="accent1"/>
          </a:effectRef>
          <a:fontRef idx="minor">
            <a:schemeClr val="tx1"/>
          </a:fontRef>
        </p:style>
      </p:cxnSp>
      <p:sp>
        <p:nvSpPr>
          <p:cNvPr id="26" name="isļíḓe">
            <a:extLst>
              <a:ext uri="{FF2B5EF4-FFF2-40B4-BE49-F238E27FC236}">
                <a16:creationId xmlns:a16="http://schemas.microsoft.com/office/drawing/2014/main" id="{BC5064E1-48C9-3CE3-83A5-71C5C17549B0}"/>
              </a:ext>
            </a:extLst>
          </p:cNvPr>
          <p:cNvSpPr/>
          <p:nvPr/>
        </p:nvSpPr>
        <p:spPr>
          <a:xfrm>
            <a:off x="6096000" y="1544420"/>
            <a:ext cx="4966010" cy="480131"/>
          </a:xfrm>
          <a:prstGeom prst="rect">
            <a:avLst/>
          </a:prstGeom>
        </p:spPr>
        <p:txBody>
          <a:bodyPr anchor="b" anchorCtr="0">
            <a:noAutofit/>
          </a:bodyPr>
          <a:lstStyle/>
          <a:p>
            <a:pPr lvl="0">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基准值的选择策略</a:t>
            </a:r>
          </a:p>
        </p:txBody>
      </p:sp>
      <p:sp>
        <p:nvSpPr>
          <p:cNvPr id="2" name="椭圆 1">
            <a:extLst>
              <a:ext uri="{FF2B5EF4-FFF2-40B4-BE49-F238E27FC236}">
                <a16:creationId xmlns:a16="http://schemas.microsoft.com/office/drawing/2014/main" id="{1A727336-A26A-1233-B747-84A52C1E573F}"/>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3" name="文本框 12">
            <a:extLst>
              <a:ext uri="{FF2B5EF4-FFF2-40B4-BE49-F238E27FC236}">
                <a16:creationId xmlns:a16="http://schemas.microsoft.com/office/drawing/2014/main" id="{AEF83990-0AF6-C11B-7A1B-665CEDB36CE0}"/>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2434798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3" presetClass="entr" presetSubtype="10"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blinds(horizontal)">
                                      <p:cBhvr>
                                        <p:cTn id="18" dur="500"/>
                                        <p:tgtEl>
                                          <p:spTgt spid="19"/>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par>
                                <p:cTn id="27" presetID="3" presetClass="entr" presetSubtype="10" fill="hold" nodeType="with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blinds(horizontal)">
                                      <p:cBhvr>
                                        <p:cTn id="29" dur="500"/>
                                        <p:tgtEl>
                                          <p:spTgt spid="25"/>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7" grpId="0"/>
      <p:bldP spid="18" grpId="0"/>
      <p:bldP spid="20" grpId="0"/>
      <p:bldP spid="24" grpId="0"/>
      <p:bldP spid="2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4" name="标题 44">
            <a:extLst>
              <a:ext uri="{FF2B5EF4-FFF2-40B4-BE49-F238E27FC236}">
                <a16:creationId xmlns:a16="http://schemas.microsoft.com/office/drawing/2014/main" id="{058D1E3E-8D60-04FD-1A3F-695529F5A6CF}"/>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相关思考</a:t>
            </a:r>
          </a:p>
        </p:txBody>
      </p:sp>
      <p:sp>
        <p:nvSpPr>
          <p:cNvPr id="37" name="isļíḓe">
            <a:extLst>
              <a:ext uri="{FF2B5EF4-FFF2-40B4-BE49-F238E27FC236}">
                <a16:creationId xmlns:a16="http://schemas.microsoft.com/office/drawing/2014/main" id="{E6D7E4A1-03FB-F578-017F-0ED36357ED56}"/>
              </a:ext>
            </a:extLst>
          </p:cNvPr>
          <p:cNvSpPr/>
          <p:nvPr/>
        </p:nvSpPr>
        <p:spPr>
          <a:xfrm>
            <a:off x="1264594" y="915701"/>
            <a:ext cx="9662813" cy="480131"/>
          </a:xfrm>
          <a:prstGeom prst="rect">
            <a:avLst/>
          </a:prstGeom>
        </p:spPr>
        <p:txBody>
          <a:bodyPr anchor="b" anchorCtr="0">
            <a:noAutofit/>
          </a:bodyPr>
          <a:lstStyle/>
          <a:p>
            <a:pPr lvl="0" algn="ctr">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培养算法思维与系统思维</a:t>
            </a:r>
          </a:p>
        </p:txBody>
      </p:sp>
      <p:sp>
        <p:nvSpPr>
          <p:cNvPr id="18" name="iṡ1ïḍé">
            <a:extLst>
              <a:ext uri="{FF2B5EF4-FFF2-40B4-BE49-F238E27FC236}">
                <a16:creationId xmlns:a16="http://schemas.microsoft.com/office/drawing/2014/main" id="{74ED951A-1CE1-76BF-C7B0-29C3236F9688}"/>
              </a:ext>
            </a:extLst>
          </p:cNvPr>
          <p:cNvSpPr txBox="1"/>
          <p:nvPr/>
        </p:nvSpPr>
        <p:spPr>
          <a:xfrm>
            <a:off x="1024991" y="2204756"/>
            <a:ext cx="4550619" cy="4390369"/>
          </a:xfrm>
          <a:prstGeom prst="rect">
            <a:avLst/>
          </a:prstGeom>
          <a:noFill/>
        </p:spPr>
        <p:txBody>
          <a:bodyPr wrap="square" rtlCol="0">
            <a:spAutoFit/>
          </a:bodyPr>
          <a:lstStyle/>
          <a:p>
            <a:pPr>
              <a:lnSpc>
                <a:spcPct val="120000"/>
              </a:lnSpc>
            </a:pPr>
            <a:r>
              <a:rPr lang="zh-CN" altLang="en-US" dirty="0">
                <a:latin typeface="霞鹜文楷" panose="02020500000000000000" pitchFamily="18" charset="-122"/>
                <a:ea typeface="霞鹜文楷" panose="02020500000000000000" pitchFamily="18" charset="-122"/>
              </a:rPr>
              <a:t>      算法思维是一种将问题分解为一系列有序、明确和可执行的步骤的思维方式，它强调逻辑性、精确性和效率。算法思维可以让我们设计出高效的程序，实现预期的功能。</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通过本次关于“快速排序算法”的实践，我们对算法有了更深层次的认知，而将计算机的算法施用于人体身上，思路需要灵活变通，在这个过程中我们体验到了针对问题情境进行转化的难点。</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值得一提的是，由于快速排序算法并不止存在一种，我们通过小组合作，找出了最合适和易于施行的方案，进一步加深了对算法本身的理解。</a:t>
            </a:r>
            <a:endParaRPr lang="en-US" altLang="zh-CN" dirty="0">
              <a:latin typeface="霞鹜文楷" panose="02020500000000000000" pitchFamily="18" charset="-122"/>
              <a:ea typeface="霞鹜文楷" panose="02020500000000000000" pitchFamily="18" charset="-122"/>
            </a:endParaRPr>
          </a:p>
        </p:txBody>
      </p:sp>
      <p:cxnSp>
        <p:nvCxnSpPr>
          <p:cNvPr id="19" name="îSlíḓê">
            <a:extLst>
              <a:ext uri="{FF2B5EF4-FFF2-40B4-BE49-F238E27FC236}">
                <a16:creationId xmlns:a16="http://schemas.microsoft.com/office/drawing/2014/main" id="{F492BA8E-1FAE-9191-C06D-14705C71BE0E}"/>
              </a:ext>
            </a:extLst>
          </p:cNvPr>
          <p:cNvCxnSpPr>
            <a:cxnSpLocks/>
          </p:cNvCxnSpPr>
          <p:nvPr/>
        </p:nvCxnSpPr>
        <p:spPr>
          <a:xfrm>
            <a:off x="654235" y="2101411"/>
            <a:ext cx="344196" cy="0"/>
          </a:xfrm>
          <a:prstGeom prst="line">
            <a:avLst/>
          </a:prstGeom>
          <a:ln w="25400" cap="flat">
            <a:solidFill>
              <a:srgbClr val="EC6712"/>
            </a:solidFill>
            <a:bevel/>
          </a:ln>
        </p:spPr>
        <p:style>
          <a:lnRef idx="1">
            <a:schemeClr val="accent1"/>
          </a:lnRef>
          <a:fillRef idx="0">
            <a:schemeClr val="accent1"/>
          </a:fillRef>
          <a:effectRef idx="0">
            <a:schemeClr val="accent1"/>
          </a:effectRef>
          <a:fontRef idx="minor">
            <a:schemeClr val="tx1"/>
          </a:fontRef>
        </p:style>
      </p:cxnSp>
      <p:sp>
        <p:nvSpPr>
          <p:cNvPr id="20" name="isļíḓe">
            <a:extLst>
              <a:ext uri="{FF2B5EF4-FFF2-40B4-BE49-F238E27FC236}">
                <a16:creationId xmlns:a16="http://schemas.microsoft.com/office/drawing/2014/main" id="{1772694E-4A79-ACDC-A0D0-016001D51F7F}"/>
              </a:ext>
            </a:extLst>
          </p:cNvPr>
          <p:cNvSpPr/>
          <p:nvPr/>
        </p:nvSpPr>
        <p:spPr>
          <a:xfrm>
            <a:off x="523931" y="1621280"/>
            <a:ext cx="1539800" cy="480131"/>
          </a:xfrm>
          <a:prstGeom prst="rect">
            <a:avLst/>
          </a:prstGeom>
        </p:spPr>
        <p:txBody>
          <a:bodyPr anchor="b" anchorCtr="0">
            <a:noAutofit/>
          </a:bodyPr>
          <a:lstStyle/>
          <a:p>
            <a:pPr lvl="0">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算法思维</a:t>
            </a:r>
          </a:p>
        </p:txBody>
      </p:sp>
      <p:sp>
        <p:nvSpPr>
          <p:cNvPr id="24" name="iṡ1ïḍé">
            <a:extLst>
              <a:ext uri="{FF2B5EF4-FFF2-40B4-BE49-F238E27FC236}">
                <a16:creationId xmlns:a16="http://schemas.microsoft.com/office/drawing/2014/main" id="{26F53A42-26DA-4C31-C870-DDB0C981079F}"/>
              </a:ext>
            </a:extLst>
          </p:cNvPr>
          <p:cNvSpPr txBox="1"/>
          <p:nvPr/>
        </p:nvSpPr>
        <p:spPr>
          <a:xfrm>
            <a:off x="6597060" y="2127896"/>
            <a:ext cx="4550619" cy="4390369"/>
          </a:xfrm>
          <a:prstGeom prst="rect">
            <a:avLst/>
          </a:prstGeom>
          <a:noFill/>
        </p:spPr>
        <p:txBody>
          <a:bodyPr wrap="square" rtlCol="0">
            <a:spAutoFit/>
          </a:bodyPr>
          <a:lstStyle/>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系统思维是一种将问题视为一个整体，考虑其各个部分之间的相互作用和影响的思维方式，它强调整体性、关联性和动态性。系统思维可以让我们理解复杂的现象，发现问题的根源和解决方案。</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为计算机编程，倾向于站在计算机的角度思考，虽简化了问题，但往往局限了视野，忽视底层的逻辑。</a:t>
            </a:r>
            <a:endParaRPr lang="en-US" altLang="zh-CN" dirty="0">
              <a:latin typeface="霞鹜文楷" panose="02020500000000000000" pitchFamily="18" charset="-122"/>
              <a:ea typeface="霞鹜文楷" panose="02020500000000000000" pitchFamily="18" charset="-122"/>
            </a:endParaRPr>
          </a:p>
          <a:p>
            <a:pPr>
              <a:lnSpc>
                <a:spcPct val="120000"/>
              </a:lnSpc>
            </a:pPr>
            <a:r>
              <a:rPr lang="ja-JP" altLang="en-US"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笔者认为，“人体计算机”的相关实验，通过模拟的方式，很好地把计算机系统的各组分映射到了更易于人类可接触的立体空间中。操纵这个复杂系统完成模拟实验，我们对计算机系统的了解变得更加深刻。</a:t>
            </a:r>
            <a:endParaRPr lang="en-US" altLang="zh-CN" dirty="0">
              <a:latin typeface="霞鹜文楷" panose="02020500000000000000" pitchFamily="18" charset="-122"/>
              <a:ea typeface="霞鹜文楷" panose="02020500000000000000" pitchFamily="18" charset="-122"/>
            </a:endParaRPr>
          </a:p>
        </p:txBody>
      </p:sp>
      <p:cxnSp>
        <p:nvCxnSpPr>
          <p:cNvPr id="25" name="îSlíḓê">
            <a:extLst>
              <a:ext uri="{FF2B5EF4-FFF2-40B4-BE49-F238E27FC236}">
                <a16:creationId xmlns:a16="http://schemas.microsoft.com/office/drawing/2014/main" id="{F752B651-FC0B-4DDE-7009-C2B9388DAD87}"/>
              </a:ext>
            </a:extLst>
          </p:cNvPr>
          <p:cNvCxnSpPr>
            <a:cxnSpLocks/>
          </p:cNvCxnSpPr>
          <p:nvPr/>
        </p:nvCxnSpPr>
        <p:spPr>
          <a:xfrm>
            <a:off x="6226304" y="2024551"/>
            <a:ext cx="344196" cy="0"/>
          </a:xfrm>
          <a:prstGeom prst="line">
            <a:avLst/>
          </a:prstGeom>
          <a:ln w="25400" cap="flat">
            <a:solidFill>
              <a:srgbClr val="EC6712"/>
            </a:solidFill>
            <a:bevel/>
          </a:ln>
        </p:spPr>
        <p:style>
          <a:lnRef idx="1">
            <a:schemeClr val="accent1"/>
          </a:lnRef>
          <a:fillRef idx="0">
            <a:schemeClr val="accent1"/>
          </a:fillRef>
          <a:effectRef idx="0">
            <a:schemeClr val="accent1"/>
          </a:effectRef>
          <a:fontRef idx="minor">
            <a:schemeClr val="tx1"/>
          </a:fontRef>
        </p:style>
      </p:cxnSp>
      <p:sp>
        <p:nvSpPr>
          <p:cNvPr id="26" name="isļíḓe">
            <a:extLst>
              <a:ext uri="{FF2B5EF4-FFF2-40B4-BE49-F238E27FC236}">
                <a16:creationId xmlns:a16="http://schemas.microsoft.com/office/drawing/2014/main" id="{BC5064E1-48C9-3CE3-83A5-71C5C17549B0}"/>
              </a:ext>
            </a:extLst>
          </p:cNvPr>
          <p:cNvSpPr/>
          <p:nvPr/>
        </p:nvSpPr>
        <p:spPr>
          <a:xfrm>
            <a:off x="6096000" y="1544420"/>
            <a:ext cx="1539800" cy="480131"/>
          </a:xfrm>
          <a:prstGeom prst="rect">
            <a:avLst/>
          </a:prstGeom>
        </p:spPr>
        <p:txBody>
          <a:bodyPr anchor="b" anchorCtr="0">
            <a:noAutofit/>
          </a:bodyPr>
          <a:lstStyle/>
          <a:p>
            <a:pPr lvl="0">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系统思维</a:t>
            </a:r>
          </a:p>
        </p:txBody>
      </p:sp>
      <p:sp>
        <p:nvSpPr>
          <p:cNvPr id="2" name="椭圆 1">
            <a:extLst>
              <a:ext uri="{FF2B5EF4-FFF2-40B4-BE49-F238E27FC236}">
                <a16:creationId xmlns:a16="http://schemas.microsoft.com/office/drawing/2014/main" id="{4406BF85-CEA8-CE4A-9EBD-4577299D9286}"/>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3" name="文本框 12">
            <a:extLst>
              <a:ext uri="{FF2B5EF4-FFF2-40B4-BE49-F238E27FC236}">
                <a16:creationId xmlns:a16="http://schemas.microsoft.com/office/drawing/2014/main" id="{1828DD5E-AF66-12C0-97BE-AFCB89C293E4}"/>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30103458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3" presetClass="entr" presetSubtype="10"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blinds(horizontal)">
                                      <p:cBhvr>
                                        <p:cTn id="18" dur="500"/>
                                        <p:tgtEl>
                                          <p:spTgt spid="19"/>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par>
                                <p:cTn id="27" presetID="3" presetClass="entr" presetSubtype="10" fill="hold" nodeType="with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blinds(horizontal)">
                                      <p:cBhvr>
                                        <p:cTn id="29" dur="500"/>
                                        <p:tgtEl>
                                          <p:spTgt spid="25"/>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7" grpId="0"/>
      <p:bldP spid="18" grpId="0"/>
      <p:bldP spid="20" grpId="0"/>
      <p:bldP spid="24" grpId="0"/>
      <p:bldP spid="2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圆: 空心 46"/>
          <p:cNvSpPr>
            <a:spLocks noChangeAspect="1"/>
          </p:cNvSpPr>
          <p:nvPr/>
        </p:nvSpPr>
        <p:spPr>
          <a:xfrm>
            <a:off x="2866830" y="197918"/>
            <a:ext cx="6371733" cy="63721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59" name="任意多边形: 形状 58"/>
          <p:cNvSpPr>
            <a:spLocks noChangeAspect="1"/>
          </p:cNvSpPr>
          <p:nvPr/>
        </p:nvSpPr>
        <p:spPr>
          <a:xfrm>
            <a:off x="12234" y="-6986"/>
            <a:ext cx="12162074" cy="6877215"/>
          </a:xfrm>
          <a:custGeom>
            <a:avLst/>
            <a:gdLst>
              <a:gd name="connsiteX0" fmla="*/ 9753751 w 12162074"/>
              <a:gd name="connsiteY0" fmla="*/ 0 h 6877215"/>
              <a:gd name="connsiteX1" fmla="*/ 11288981 w 12162074"/>
              <a:gd name="connsiteY1" fmla="*/ 0 h 6877215"/>
              <a:gd name="connsiteX2" fmla="*/ 11428126 w 12162074"/>
              <a:gd name="connsiteY2" fmla="*/ 242011 h 6877215"/>
              <a:gd name="connsiteX3" fmla="*/ 12162074 w 12162074"/>
              <a:gd name="connsiteY3" fmla="*/ 3140781 h 6877215"/>
              <a:gd name="connsiteX4" fmla="*/ 10953987 w 12162074"/>
              <a:gd name="connsiteY4" fmla="*/ 6779397 h 6877215"/>
              <a:gd name="connsiteX5" fmla="*/ 10877122 w 12162074"/>
              <a:gd name="connsiteY5" fmla="*/ 6877215 h 6877215"/>
              <a:gd name="connsiteX6" fmla="*/ 9147607 w 12162074"/>
              <a:gd name="connsiteY6" fmla="*/ 6877215 h 6877215"/>
              <a:gd name="connsiteX7" fmla="*/ 9155638 w 12162074"/>
              <a:gd name="connsiteY7" fmla="*/ 6870903 h 6877215"/>
              <a:gd name="connsiteX8" fmla="*/ 10914610 w 12162074"/>
              <a:gd name="connsiteY8" fmla="*/ 3140781 h 6877215"/>
              <a:gd name="connsiteX9" fmla="*/ 9810857 w 12162074"/>
              <a:gd name="connsiteY9" fmla="*/ 65931 h 6877215"/>
              <a:gd name="connsiteX10" fmla="*/ 873093 w 12162074"/>
              <a:gd name="connsiteY10" fmla="*/ 0 h 6877215"/>
              <a:gd name="connsiteX11" fmla="*/ 2408323 w 12162074"/>
              <a:gd name="connsiteY11" fmla="*/ 0 h 6877215"/>
              <a:gd name="connsiteX12" fmla="*/ 2351217 w 12162074"/>
              <a:gd name="connsiteY12" fmla="*/ 65931 h 6877215"/>
              <a:gd name="connsiteX13" fmla="*/ 1247464 w 12162074"/>
              <a:gd name="connsiteY13" fmla="*/ 3140781 h 6877215"/>
              <a:gd name="connsiteX14" fmla="*/ 3006436 w 12162074"/>
              <a:gd name="connsiteY14" fmla="*/ 6870903 h 6877215"/>
              <a:gd name="connsiteX15" fmla="*/ 3014468 w 12162074"/>
              <a:gd name="connsiteY15" fmla="*/ 6877215 h 6877215"/>
              <a:gd name="connsiteX16" fmla="*/ 1284952 w 12162074"/>
              <a:gd name="connsiteY16" fmla="*/ 6877215 h 6877215"/>
              <a:gd name="connsiteX17" fmla="*/ 1208087 w 12162074"/>
              <a:gd name="connsiteY17" fmla="*/ 6779397 h 6877215"/>
              <a:gd name="connsiteX18" fmla="*/ 0 w 12162074"/>
              <a:gd name="connsiteY18" fmla="*/ 3140781 h 6877215"/>
              <a:gd name="connsiteX19" fmla="*/ 733949 w 12162074"/>
              <a:gd name="connsiteY19" fmla="*/ 242011 h 68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62074" h="6877215">
                <a:moveTo>
                  <a:pt x="9753751" y="0"/>
                </a:moveTo>
                <a:lnTo>
                  <a:pt x="11288981" y="0"/>
                </a:lnTo>
                <a:lnTo>
                  <a:pt x="11428126" y="242011"/>
                </a:lnTo>
                <a:cubicBezTo>
                  <a:pt x="11896198" y="1103709"/>
                  <a:pt x="12162074" y="2091194"/>
                  <a:pt x="12162074" y="3140781"/>
                </a:cubicBezTo>
                <a:cubicBezTo>
                  <a:pt x="12162074" y="4505245"/>
                  <a:pt x="11712743" y="5764755"/>
                  <a:pt x="10953987" y="6779397"/>
                </a:cubicBezTo>
                <a:lnTo>
                  <a:pt x="10877122" y="6877215"/>
                </a:lnTo>
                <a:lnTo>
                  <a:pt x="9147607" y="6877215"/>
                </a:lnTo>
                <a:lnTo>
                  <a:pt x="9155638" y="6870903"/>
                </a:lnTo>
                <a:cubicBezTo>
                  <a:pt x="10229887" y="5984283"/>
                  <a:pt x="10914610" y="4642502"/>
                  <a:pt x="10914610" y="3140781"/>
                </a:cubicBezTo>
                <a:cubicBezTo>
                  <a:pt x="10914610" y="1972776"/>
                  <a:pt x="10500395" y="901525"/>
                  <a:pt x="9810857" y="65931"/>
                </a:cubicBezTo>
                <a:close/>
                <a:moveTo>
                  <a:pt x="873093" y="0"/>
                </a:moveTo>
                <a:lnTo>
                  <a:pt x="2408323" y="0"/>
                </a:lnTo>
                <a:lnTo>
                  <a:pt x="2351217" y="65931"/>
                </a:lnTo>
                <a:cubicBezTo>
                  <a:pt x="1661680" y="901525"/>
                  <a:pt x="1247464" y="1972776"/>
                  <a:pt x="1247464" y="3140781"/>
                </a:cubicBezTo>
                <a:cubicBezTo>
                  <a:pt x="1247464" y="4642502"/>
                  <a:pt x="1932188" y="5984283"/>
                  <a:pt x="3006436" y="6870903"/>
                </a:cubicBezTo>
                <a:lnTo>
                  <a:pt x="3014468" y="6877215"/>
                </a:lnTo>
                <a:lnTo>
                  <a:pt x="1284952" y="6877215"/>
                </a:lnTo>
                <a:lnTo>
                  <a:pt x="1208087" y="6779397"/>
                </a:lnTo>
                <a:cubicBezTo>
                  <a:pt x="449331" y="5764755"/>
                  <a:pt x="0" y="4505245"/>
                  <a:pt x="0" y="3140781"/>
                </a:cubicBezTo>
                <a:cubicBezTo>
                  <a:pt x="0" y="2091194"/>
                  <a:pt x="265876" y="1103709"/>
                  <a:pt x="733949" y="242011"/>
                </a:cubicBezTo>
                <a:close/>
              </a:path>
            </a:pathLst>
          </a:cu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Arial"/>
              <a:ea typeface="微软雅黑"/>
              <a:sym typeface="Arial"/>
            </a:endParaRPr>
          </a:p>
        </p:txBody>
      </p:sp>
      <p:grpSp>
        <p:nvGrpSpPr>
          <p:cNvPr id="37" name="组合 36"/>
          <p:cNvGrpSpPr/>
          <p:nvPr/>
        </p:nvGrpSpPr>
        <p:grpSpPr>
          <a:xfrm>
            <a:off x="10618391" y="-474422"/>
            <a:ext cx="1891260" cy="1883963"/>
            <a:chOff x="95534" y="5186149"/>
            <a:chExt cx="1891260" cy="1883963"/>
          </a:xfrm>
        </p:grpSpPr>
        <p:cxnSp>
          <p:nvCxnSpPr>
            <p:cNvPr id="8" name="直接连接符 7"/>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grpSp>
        <p:nvGrpSpPr>
          <p:cNvPr id="38" name="组合 37"/>
          <p:cNvGrpSpPr/>
          <p:nvPr/>
        </p:nvGrpSpPr>
        <p:grpSpPr>
          <a:xfrm>
            <a:off x="-37475" y="5853062"/>
            <a:ext cx="1891260" cy="1883963"/>
            <a:chOff x="95534" y="5186149"/>
            <a:chExt cx="1891260" cy="1883963"/>
          </a:xfrm>
        </p:grpSpPr>
        <p:cxnSp>
          <p:nvCxnSpPr>
            <p:cNvPr id="39" name="直接连接符 38"/>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49" name="椭圆 48"/>
          <p:cNvSpPr/>
          <p:nvPr/>
        </p:nvSpPr>
        <p:spPr>
          <a:xfrm>
            <a:off x="457200" y="34543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50" name="文本框 49"/>
          <p:cNvSpPr txBox="1"/>
          <p:nvPr/>
        </p:nvSpPr>
        <p:spPr>
          <a:xfrm>
            <a:off x="1007557" y="360651"/>
            <a:ext cx="3412044" cy="369332"/>
          </a:xfrm>
          <a:prstGeom prst="rect">
            <a:avLst/>
          </a:prstGeom>
          <a:noFill/>
        </p:spPr>
        <p:txBody>
          <a:bodyPr wrap="square" rtlCol="0">
            <a:spAutoFit/>
          </a:bodyPr>
          <a:lstStyle/>
          <a:p>
            <a:r>
              <a:rPr lang="en-US" altLang="zh-CN" b="1" dirty="0">
                <a:latin typeface="霞鹜文楷" panose="02020500000000000000" pitchFamily="18" charset="-122"/>
                <a:ea typeface="霞鹜文楷" panose="02020500000000000000" pitchFamily="18" charset="-122"/>
                <a:sym typeface="Arial"/>
              </a:rPr>
              <a:t>A310–4 </a:t>
            </a:r>
            <a:r>
              <a:rPr lang="zh-CN" altLang="en-US" b="1" dirty="0">
                <a:latin typeface="霞鹜文楷" panose="02020500000000000000" pitchFamily="18" charset="-122"/>
                <a:ea typeface="霞鹜文楷" panose="02020500000000000000" pitchFamily="18" charset="-122"/>
                <a:sym typeface="Arial"/>
              </a:rPr>
              <a:t>计算机科学与技术导论</a:t>
            </a:r>
          </a:p>
        </p:txBody>
      </p:sp>
      <p:sp>
        <p:nvSpPr>
          <p:cNvPr id="51" name="标题 44"/>
          <p:cNvSpPr txBox="1"/>
          <p:nvPr/>
        </p:nvSpPr>
        <p:spPr>
          <a:xfrm>
            <a:off x="668123" y="2440900"/>
            <a:ext cx="10668857" cy="1311128"/>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lgn="ctr">
              <a:defRPr/>
            </a:pPr>
            <a:r>
              <a:rPr lang="zh-CN" altLang="en-US" sz="8800" spc="300" dirty="0">
                <a:solidFill>
                  <a:schemeClr val="bg2">
                    <a:lumMod val="25000"/>
                  </a:schemeClr>
                </a:solidFill>
                <a:latin typeface="霞鹜文楷等宽" panose="02020509000000000000" pitchFamily="49" charset="-122"/>
                <a:ea typeface="霞鹜文楷等宽" panose="02020509000000000000" pitchFamily="49" charset="-122"/>
                <a:sym typeface="Arial"/>
              </a:rPr>
              <a:t>感谢观看</a:t>
            </a:r>
            <a:endParaRPr kumimoji="0" lang="zh-CN" altLang="en-US" sz="8800" i="0" u="none" strike="noStrike" kern="1200" cap="none" spc="300" normalizeH="0" baseline="0" noProof="0" dirty="0">
              <a:ln>
                <a:noFill/>
              </a:ln>
              <a:solidFill>
                <a:srgbClr val="EC6712"/>
              </a:solidFill>
              <a:effectLst/>
              <a:uLnTx/>
              <a:uFillTx/>
              <a:latin typeface="霞鹜文楷等宽" panose="02020509000000000000" pitchFamily="49" charset="-122"/>
              <a:ea typeface="霞鹜文楷等宽" panose="02020509000000000000" pitchFamily="49" charset="-122"/>
              <a:sym typeface="Arial"/>
            </a:endParaRPr>
          </a:p>
        </p:txBody>
      </p:sp>
      <p:sp>
        <p:nvSpPr>
          <p:cNvPr id="52" name="Title 44_1"/>
          <p:cNvSpPr txBox="1"/>
          <p:nvPr/>
        </p:nvSpPr>
        <p:spPr>
          <a:xfrm>
            <a:off x="799042" y="1597530"/>
            <a:ext cx="10117137" cy="6463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pPr lvl="0">
              <a:defRPr/>
            </a:pPr>
            <a:r>
              <a:rPr lang="zh-CN" altLang="en-US" sz="4000" spc="300" dirty="0">
                <a:solidFill>
                  <a:schemeClr val="bg2">
                    <a:lumMod val="25000"/>
                  </a:schemeClr>
                </a:solidFill>
                <a:latin typeface="霞鹜文楷等宽" panose="02020509000000000000" pitchFamily="49" charset="-122"/>
                <a:ea typeface="霞鹜文楷等宽" panose="02020509000000000000" pitchFamily="49" charset="-122"/>
                <a:sym typeface="Arial"/>
              </a:rPr>
              <a:t>人体快排计算机</a:t>
            </a:r>
            <a:r>
              <a:rPr lang="zh-CN" altLang="en-US" sz="4000" spc="300" dirty="0">
                <a:solidFill>
                  <a:srgbClr val="EC6712"/>
                </a:solidFill>
                <a:latin typeface="霞鹜文楷等宽" panose="02020509000000000000" pitchFamily="49" charset="-122"/>
                <a:ea typeface="霞鹜文楷等宽" panose="02020509000000000000" pitchFamily="49" charset="-122"/>
                <a:sym typeface="Arial"/>
              </a:rPr>
              <a:t>实验报告</a:t>
            </a:r>
          </a:p>
        </p:txBody>
      </p:sp>
      <p:sp>
        <p:nvSpPr>
          <p:cNvPr id="53" name="副标题 2"/>
          <p:cNvSpPr txBox="1"/>
          <p:nvPr/>
        </p:nvSpPr>
        <p:spPr>
          <a:xfrm>
            <a:off x="3452747" y="3959500"/>
            <a:ext cx="5099611" cy="117000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80000"/>
              </a:lnSpc>
              <a:buFont typeface="Arial" panose="020B0604020202020204" pitchFamily="34" charset="0"/>
              <a:buNone/>
            </a:pPr>
            <a:r>
              <a:rPr lang="zh-CN" altLang="en-US" sz="1400" b="1" dirty="0">
                <a:solidFill>
                  <a:srgbClr val="3B3838"/>
                </a:solidFill>
                <a:latin typeface="霞鹜文楷" panose="02020500000000000000" pitchFamily="18" charset="-122"/>
                <a:ea typeface="霞鹜文楷" panose="02020500000000000000" pitchFamily="18" charset="-122"/>
                <a:sym typeface="Arial"/>
              </a:rPr>
              <a:t>总人数：</a:t>
            </a:r>
            <a:r>
              <a:rPr lang="en-US" altLang="zh-CN" sz="1400" b="1" dirty="0">
                <a:solidFill>
                  <a:srgbClr val="3B3838"/>
                </a:solidFill>
                <a:latin typeface="霞鹜文楷" panose="02020500000000000000" pitchFamily="18" charset="-122"/>
                <a:ea typeface="霞鹜文楷" panose="02020500000000000000" pitchFamily="18" charset="-122"/>
                <a:sym typeface="Arial"/>
              </a:rPr>
              <a:t>29</a:t>
            </a:r>
            <a:r>
              <a:rPr lang="zh-CN" altLang="en-US" sz="1400" b="1" dirty="0">
                <a:solidFill>
                  <a:srgbClr val="3B3838"/>
                </a:solidFill>
                <a:latin typeface="霞鹜文楷" panose="02020500000000000000" pitchFamily="18" charset="-122"/>
                <a:ea typeface="霞鹜文楷" panose="02020500000000000000" pitchFamily="18" charset="-122"/>
                <a:sym typeface="Arial"/>
              </a:rPr>
              <a:t>人</a:t>
            </a:r>
            <a:endParaRPr lang="en-US" altLang="zh-CN" sz="1400" b="1" dirty="0">
              <a:solidFill>
                <a:srgbClr val="3B3838"/>
              </a:solidFill>
              <a:latin typeface="霞鹜文楷" panose="02020500000000000000" pitchFamily="18" charset="-122"/>
              <a:ea typeface="霞鹜文楷" panose="02020500000000000000" pitchFamily="18" charset="-122"/>
              <a:sym typeface="Arial"/>
            </a:endParaRPr>
          </a:p>
          <a:p>
            <a:pPr marL="0" indent="0" algn="ctr">
              <a:lnSpc>
                <a:spcPct val="80000"/>
              </a:lnSpc>
              <a:buFont typeface="Arial" panose="020B0604020202020204" pitchFamily="34" charset="0"/>
              <a:buNone/>
            </a:pPr>
            <a:r>
              <a:rPr lang="zh-CN" altLang="en-US" sz="1400" dirty="0">
                <a:solidFill>
                  <a:schemeClr val="bg1">
                    <a:lumMod val="50000"/>
                  </a:schemeClr>
                </a:solidFill>
                <a:latin typeface="霞鹜文楷" panose="02020500000000000000" pitchFamily="18" charset="-122"/>
                <a:ea typeface="霞鹜文楷" panose="02020500000000000000" pitchFamily="18" charset="-122"/>
                <a:sym typeface="Arial"/>
              </a:rPr>
              <a:t>监督器：</a:t>
            </a:r>
            <a:r>
              <a:rPr lang="en-US" altLang="zh-CN" sz="1400" dirty="0">
                <a:solidFill>
                  <a:schemeClr val="bg1">
                    <a:lumMod val="50000"/>
                  </a:schemeClr>
                </a:solidFill>
                <a:latin typeface="霞鹜文楷" panose="02020500000000000000" pitchFamily="18" charset="-122"/>
                <a:ea typeface="霞鹜文楷" panose="02020500000000000000" pitchFamily="18" charset="-122"/>
                <a:sym typeface="Arial"/>
              </a:rPr>
              <a:t>2</a:t>
            </a:r>
            <a:r>
              <a:rPr lang="zh-CN" altLang="en-US" sz="1400" dirty="0">
                <a:solidFill>
                  <a:schemeClr val="bg1">
                    <a:lumMod val="50000"/>
                  </a:schemeClr>
                </a:solidFill>
                <a:latin typeface="霞鹜文楷" panose="02020500000000000000" pitchFamily="18" charset="-122"/>
                <a:ea typeface="霞鹜文楷" panose="02020500000000000000" pitchFamily="18" charset="-122"/>
                <a:sym typeface="Arial"/>
              </a:rPr>
              <a:t>人；控制器：</a:t>
            </a:r>
            <a:r>
              <a:rPr lang="en-US" altLang="zh-CN" sz="1400" dirty="0">
                <a:solidFill>
                  <a:schemeClr val="bg1">
                    <a:lumMod val="50000"/>
                  </a:schemeClr>
                </a:solidFill>
                <a:latin typeface="霞鹜文楷" panose="02020500000000000000" pitchFamily="18" charset="-122"/>
                <a:ea typeface="霞鹜文楷" panose="02020500000000000000" pitchFamily="18" charset="-122"/>
                <a:sym typeface="Arial"/>
              </a:rPr>
              <a:t>2</a:t>
            </a:r>
            <a:r>
              <a:rPr lang="zh-CN" altLang="en-US" sz="1400" dirty="0">
                <a:solidFill>
                  <a:schemeClr val="bg1">
                    <a:lumMod val="50000"/>
                  </a:schemeClr>
                </a:solidFill>
                <a:latin typeface="霞鹜文楷" panose="02020500000000000000" pitchFamily="18" charset="-122"/>
                <a:ea typeface="霞鹜文楷" panose="02020500000000000000" pitchFamily="18" charset="-122"/>
                <a:sym typeface="Arial"/>
              </a:rPr>
              <a:t>人</a:t>
            </a:r>
            <a:endParaRPr lang="en-US" altLang="zh-CN" sz="1400" dirty="0">
              <a:solidFill>
                <a:schemeClr val="bg1">
                  <a:lumMod val="50000"/>
                </a:schemeClr>
              </a:solidFill>
              <a:latin typeface="霞鹜文楷" panose="02020500000000000000" pitchFamily="18" charset="-122"/>
              <a:ea typeface="霞鹜文楷" panose="02020500000000000000" pitchFamily="18" charset="-122"/>
              <a:sym typeface="Arial"/>
            </a:endParaRPr>
          </a:p>
          <a:p>
            <a:pPr marL="0" indent="0" algn="ctr">
              <a:lnSpc>
                <a:spcPct val="80000"/>
              </a:lnSpc>
              <a:buFont typeface="Arial" panose="020B0604020202020204" pitchFamily="34" charset="0"/>
              <a:buNone/>
            </a:pPr>
            <a:r>
              <a:rPr lang="zh-CN" altLang="en-US" sz="1400" dirty="0">
                <a:solidFill>
                  <a:schemeClr val="bg1">
                    <a:lumMod val="50000"/>
                  </a:schemeClr>
                </a:solidFill>
                <a:latin typeface="霞鹜文楷" panose="02020500000000000000" pitchFamily="18" charset="-122"/>
                <a:ea typeface="霞鹜文楷" panose="02020500000000000000" pitchFamily="18" charset="-122"/>
                <a:sym typeface="Arial"/>
              </a:rPr>
              <a:t>监控器：</a:t>
            </a:r>
            <a:r>
              <a:rPr lang="en-US" altLang="zh-CN" sz="1400" dirty="0">
                <a:solidFill>
                  <a:schemeClr val="bg1">
                    <a:lumMod val="50000"/>
                  </a:schemeClr>
                </a:solidFill>
                <a:latin typeface="霞鹜文楷" panose="02020500000000000000" pitchFamily="18" charset="-122"/>
                <a:ea typeface="霞鹜文楷" panose="02020500000000000000" pitchFamily="18" charset="-122"/>
                <a:sym typeface="Arial"/>
              </a:rPr>
              <a:t>2</a:t>
            </a:r>
            <a:r>
              <a:rPr lang="zh-CN" altLang="en-US" sz="1400" dirty="0">
                <a:solidFill>
                  <a:schemeClr val="bg1">
                    <a:lumMod val="50000"/>
                  </a:schemeClr>
                </a:solidFill>
                <a:latin typeface="霞鹜文楷" panose="02020500000000000000" pitchFamily="18" charset="-122"/>
                <a:ea typeface="霞鹜文楷" panose="02020500000000000000" pitchFamily="18" charset="-122"/>
                <a:sym typeface="Arial"/>
              </a:rPr>
              <a:t>人；计数器：</a:t>
            </a:r>
            <a:r>
              <a:rPr lang="en-US" altLang="zh-CN" sz="1400" dirty="0">
                <a:solidFill>
                  <a:schemeClr val="bg1">
                    <a:lumMod val="50000"/>
                  </a:schemeClr>
                </a:solidFill>
                <a:latin typeface="霞鹜文楷" panose="02020500000000000000" pitchFamily="18" charset="-122"/>
                <a:ea typeface="霞鹜文楷" panose="02020500000000000000" pitchFamily="18" charset="-122"/>
                <a:sym typeface="Arial"/>
              </a:rPr>
              <a:t>2</a:t>
            </a:r>
            <a:r>
              <a:rPr lang="zh-CN" altLang="en-US" sz="1400" dirty="0">
                <a:solidFill>
                  <a:schemeClr val="bg1">
                    <a:lumMod val="50000"/>
                  </a:schemeClr>
                </a:solidFill>
                <a:latin typeface="霞鹜文楷" panose="02020500000000000000" pitchFamily="18" charset="-122"/>
                <a:ea typeface="霞鹜文楷" panose="02020500000000000000" pitchFamily="18" charset="-122"/>
                <a:sym typeface="Arial"/>
              </a:rPr>
              <a:t>人</a:t>
            </a:r>
            <a:endParaRPr lang="en-US" altLang="zh-CN" sz="1400" dirty="0">
              <a:solidFill>
                <a:schemeClr val="bg1">
                  <a:lumMod val="50000"/>
                </a:schemeClr>
              </a:solidFill>
              <a:latin typeface="霞鹜文楷" panose="02020500000000000000" pitchFamily="18" charset="-122"/>
              <a:ea typeface="霞鹜文楷" panose="02020500000000000000" pitchFamily="18" charset="-122"/>
              <a:sym typeface="Arial"/>
            </a:endParaRPr>
          </a:p>
          <a:p>
            <a:pPr marL="0" indent="0" algn="ctr">
              <a:lnSpc>
                <a:spcPct val="80000"/>
              </a:lnSpc>
              <a:buFont typeface="Arial" panose="020B0604020202020204" pitchFamily="34" charset="0"/>
              <a:buNone/>
            </a:pPr>
            <a:r>
              <a:rPr lang="zh-CN" altLang="en-US" sz="1400" dirty="0">
                <a:solidFill>
                  <a:schemeClr val="bg1">
                    <a:lumMod val="50000"/>
                  </a:schemeClr>
                </a:solidFill>
                <a:latin typeface="霞鹜文楷" panose="02020500000000000000" pitchFamily="18" charset="-122"/>
                <a:ea typeface="霞鹜文楷" panose="02020500000000000000" pitchFamily="18" charset="-122"/>
                <a:sym typeface="Arial"/>
              </a:rPr>
              <a:t>数据组：</a:t>
            </a:r>
            <a:r>
              <a:rPr lang="en-US" altLang="zh-CN" sz="1400" dirty="0">
                <a:solidFill>
                  <a:schemeClr val="bg1">
                    <a:lumMod val="50000"/>
                  </a:schemeClr>
                </a:solidFill>
                <a:latin typeface="霞鹜文楷" panose="02020500000000000000" pitchFamily="18" charset="-122"/>
                <a:ea typeface="霞鹜文楷" panose="02020500000000000000" pitchFamily="18" charset="-122"/>
                <a:sym typeface="Arial"/>
              </a:rPr>
              <a:t>21</a:t>
            </a:r>
            <a:r>
              <a:rPr lang="zh-CN" altLang="en-US" sz="1400" dirty="0">
                <a:solidFill>
                  <a:schemeClr val="bg1">
                    <a:lumMod val="50000"/>
                  </a:schemeClr>
                </a:solidFill>
                <a:latin typeface="霞鹜文楷" panose="02020500000000000000" pitchFamily="18" charset="-122"/>
                <a:ea typeface="霞鹜文楷" panose="02020500000000000000" pitchFamily="18" charset="-122"/>
                <a:sym typeface="Arial"/>
              </a:rPr>
              <a:t>人</a:t>
            </a:r>
            <a:endParaRPr lang="en-US" altLang="zh-CN" sz="1400" dirty="0">
              <a:solidFill>
                <a:schemeClr val="bg1">
                  <a:lumMod val="50000"/>
                </a:schemeClr>
              </a:solidFill>
              <a:latin typeface="霞鹜文楷" panose="02020500000000000000" pitchFamily="18" charset="-122"/>
              <a:ea typeface="霞鹜文楷" panose="02020500000000000000" pitchFamily="18" charset="-122"/>
              <a:sym typeface="Arial"/>
            </a:endParaRPr>
          </a:p>
        </p:txBody>
      </p:sp>
      <p:sp>
        <p:nvSpPr>
          <p:cNvPr id="54" name="副标题 2_1"/>
          <p:cNvSpPr txBox="1"/>
          <p:nvPr/>
        </p:nvSpPr>
        <p:spPr>
          <a:xfrm>
            <a:off x="4898989" y="5393331"/>
            <a:ext cx="2207126" cy="493152"/>
          </a:xfrm>
          <a:prstGeom prst="roundRect">
            <a:avLst>
              <a:gd name="adj" fmla="val 50000"/>
            </a:avLst>
          </a:prstGeom>
          <a:solidFill>
            <a:srgbClr val="EC6712"/>
          </a:solidFill>
          <a:ln>
            <a:noFill/>
          </a:ln>
          <a:effectLst/>
        </p:spPr>
        <p:txBody>
          <a:bodyPr wrap="square"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1800" b="1" i="0" u="none" strike="noStrike" kern="1200" cap="none" spc="0" normalizeH="0" baseline="0" noProof="0" dirty="0">
                <a:ln>
                  <a:noFill/>
                </a:ln>
                <a:solidFill>
                  <a:schemeClr val="bg1"/>
                </a:solidFill>
                <a:effectLst/>
                <a:uLnTx/>
                <a:uFillTx/>
                <a:latin typeface="霞鹜文楷" panose="02020500000000000000" pitchFamily="18" charset="-122"/>
                <a:ea typeface="霞鹜文楷" panose="02020500000000000000" pitchFamily="18" charset="-122"/>
                <a:sym typeface="Arial"/>
              </a:rPr>
              <a:t>A310 -</a:t>
            </a:r>
            <a:r>
              <a:rPr kumimoji="0" lang="en-US" altLang="zh-CN" sz="1800" b="1" i="0" u="none" strike="noStrike" kern="1200" cap="none" spc="0" normalizeH="0" noProof="0" dirty="0">
                <a:ln>
                  <a:noFill/>
                </a:ln>
                <a:solidFill>
                  <a:schemeClr val="bg1"/>
                </a:solidFill>
                <a:effectLst/>
                <a:uLnTx/>
                <a:uFillTx/>
                <a:latin typeface="霞鹜文楷" panose="02020500000000000000" pitchFamily="18" charset="-122"/>
                <a:ea typeface="霞鹜文楷" panose="02020500000000000000" pitchFamily="18" charset="-122"/>
                <a:sym typeface="Arial"/>
              </a:rPr>
              <a:t> 4</a:t>
            </a:r>
            <a:endParaRPr kumimoji="0" lang="en-GB" altLang="zh-CN" sz="1800" b="1" i="0" u="none" strike="noStrike" kern="1200" cap="none" spc="0" normalizeH="0" baseline="0" noProof="0" dirty="0">
              <a:ln>
                <a:noFill/>
              </a:ln>
              <a:solidFill>
                <a:schemeClr val="bg1"/>
              </a:solidFill>
              <a:effectLst/>
              <a:uLnTx/>
              <a:uFillTx/>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22123366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circle(out)">
                                      <p:cBhvr>
                                        <p:cTn id="7" dur="1250"/>
                                        <p:tgtEl>
                                          <p:spTgt spid="59"/>
                                        </p:tgtEl>
                                      </p:cBhvr>
                                    </p:animEffect>
                                  </p:childTnLst>
                                </p:cTn>
                              </p:par>
                              <p:par>
                                <p:cTn id="8" presetID="6" presetClass="entr" presetSubtype="32"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circle(out)">
                                      <p:cBhvr>
                                        <p:cTn id="10" dur="1250"/>
                                        <p:tgtEl>
                                          <p:spTgt spid="47"/>
                                        </p:tgtEl>
                                      </p:cBhvr>
                                    </p:animEffect>
                                  </p:childTnLst>
                                </p:cTn>
                              </p:par>
                            </p:childTnLst>
                          </p:cTn>
                        </p:par>
                        <p:par>
                          <p:cTn id="11" fill="hold">
                            <p:stCondLst>
                              <p:cond delay="1250"/>
                            </p:stCondLst>
                            <p:childTnLst>
                              <p:par>
                                <p:cTn id="12" presetID="22" presetClass="entr" presetSubtype="4" fill="hold" nodeType="after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wipe(down)">
                                      <p:cBhvr>
                                        <p:cTn id="14" dur="500"/>
                                        <p:tgtEl>
                                          <p:spTgt spid="37"/>
                                        </p:tgtEl>
                                      </p:cBhvr>
                                    </p:animEffect>
                                  </p:childTnLst>
                                </p:cTn>
                              </p:par>
                              <p:par>
                                <p:cTn id="15" presetID="22" presetClass="entr" presetSubtype="4" fill="hold" nodeType="with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wipe(down)">
                                      <p:cBhvr>
                                        <p:cTn id="17" dur="500"/>
                                        <p:tgtEl>
                                          <p:spTgt spid="38"/>
                                        </p:tgtEl>
                                      </p:cBhvr>
                                    </p:animEffect>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500"/>
                                        <p:tgtEl>
                                          <p:spTgt spid="49"/>
                                        </p:tgtEl>
                                      </p:cBhvr>
                                    </p:animEffect>
                                    <p:anim calcmode="lin" valueType="num">
                                      <p:cBhvr>
                                        <p:cTn id="22" dur="500" fill="hold"/>
                                        <p:tgtEl>
                                          <p:spTgt spid="49"/>
                                        </p:tgtEl>
                                        <p:attrNameLst>
                                          <p:attrName>ppt_x</p:attrName>
                                        </p:attrNameLst>
                                      </p:cBhvr>
                                      <p:tavLst>
                                        <p:tav tm="0">
                                          <p:val>
                                            <p:strVal val="#ppt_x"/>
                                          </p:val>
                                        </p:tav>
                                        <p:tav tm="100000">
                                          <p:val>
                                            <p:strVal val="#ppt_x"/>
                                          </p:val>
                                        </p:tav>
                                      </p:tavLst>
                                    </p:anim>
                                    <p:anim calcmode="lin" valueType="num">
                                      <p:cBhvr>
                                        <p:cTn id="23" dur="500" fill="hold"/>
                                        <p:tgtEl>
                                          <p:spTgt spid="49"/>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500"/>
                                        <p:tgtEl>
                                          <p:spTgt spid="50"/>
                                        </p:tgtEl>
                                      </p:cBhvr>
                                    </p:animEffect>
                                    <p:anim calcmode="lin" valueType="num">
                                      <p:cBhvr>
                                        <p:cTn id="27" dur="500" fill="hold"/>
                                        <p:tgtEl>
                                          <p:spTgt spid="50"/>
                                        </p:tgtEl>
                                        <p:attrNameLst>
                                          <p:attrName>ppt_x</p:attrName>
                                        </p:attrNameLst>
                                      </p:cBhvr>
                                      <p:tavLst>
                                        <p:tav tm="0">
                                          <p:val>
                                            <p:strVal val="#ppt_x"/>
                                          </p:val>
                                        </p:tav>
                                        <p:tav tm="100000">
                                          <p:val>
                                            <p:strVal val="#ppt_x"/>
                                          </p:val>
                                        </p:tav>
                                      </p:tavLst>
                                    </p:anim>
                                    <p:anim calcmode="lin" valueType="num">
                                      <p:cBhvr>
                                        <p:cTn id="28" dur="500" fill="hold"/>
                                        <p:tgtEl>
                                          <p:spTgt spid="50"/>
                                        </p:tgtEl>
                                        <p:attrNameLst>
                                          <p:attrName>ppt_y</p:attrName>
                                        </p:attrNameLst>
                                      </p:cBhvr>
                                      <p:tavLst>
                                        <p:tav tm="0">
                                          <p:val>
                                            <p:strVal val="#ppt_y+.1"/>
                                          </p:val>
                                        </p:tav>
                                        <p:tav tm="100000">
                                          <p:val>
                                            <p:strVal val="#ppt_y"/>
                                          </p:val>
                                        </p:tav>
                                      </p:tavLst>
                                    </p:anim>
                                  </p:childTnLst>
                                </p:cTn>
                              </p:par>
                            </p:childTnLst>
                          </p:cTn>
                        </p:par>
                        <p:par>
                          <p:cTn id="29" fill="hold">
                            <p:stCondLst>
                              <p:cond delay="2250"/>
                            </p:stCondLst>
                            <p:childTnLst>
                              <p:par>
                                <p:cTn id="30" presetID="16" presetClass="entr" presetSubtype="21" fill="hold" grpId="0" nodeType="after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barn(inVertical)">
                                      <p:cBhvr>
                                        <p:cTn id="32" dur="500"/>
                                        <p:tgtEl>
                                          <p:spTgt spid="52"/>
                                        </p:tgtEl>
                                      </p:cBhvr>
                                    </p:animEffect>
                                  </p:childTnLst>
                                </p:cTn>
                              </p:par>
                            </p:childTnLst>
                          </p:cTn>
                        </p:par>
                        <p:par>
                          <p:cTn id="33" fill="hold">
                            <p:stCondLst>
                              <p:cond delay="2750"/>
                            </p:stCondLst>
                            <p:childTnLst>
                              <p:par>
                                <p:cTn id="34" presetID="10" presetClass="entr" presetSubtype="0" fill="hold" grpId="0" nodeType="afterEffect">
                                  <p:stCondLst>
                                    <p:cond delay="0"/>
                                  </p:stCondLst>
                                  <p:childTnLst>
                                    <p:set>
                                      <p:cBhvr>
                                        <p:cTn id="35" dur="1" fill="hold">
                                          <p:stCondLst>
                                            <p:cond delay="0"/>
                                          </p:stCondLst>
                                        </p:cTn>
                                        <p:tgtEl>
                                          <p:spTgt spid="51"/>
                                        </p:tgtEl>
                                        <p:attrNameLst>
                                          <p:attrName>style.visibility</p:attrName>
                                        </p:attrNameLst>
                                      </p:cBhvr>
                                      <p:to>
                                        <p:strVal val="visible"/>
                                      </p:to>
                                    </p:set>
                                    <p:animEffect transition="in" filter="fade">
                                      <p:cBhvr>
                                        <p:cTn id="36" dur="500"/>
                                        <p:tgtEl>
                                          <p:spTgt spid="51"/>
                                        </p:tgtEl>
                                      </p:cBhvr>
                                    </p:animEffect>
                                  </p:childTnLst>
                                </p:cTn>
                              </p:par>
                              <p:par>
                                <p:cTn id="37" presetID="10" presetClass="entr" presetSubtype="0" fill="hold" nodeType="withEffect">
                                  <p:stCondLst>
                                    <p:cond delay="0"/>
                                  </p:stCondLst>
                                  <p:childTnLst>
                                    <p:set>
                                      <p:cBhvr>
                                        <p:cTn id="38" dur="1" fill="hold">
                                          <p:stCondLst>
                                            <p:cond delay="0"/>
                                          </p:stCondLst>
                                        </p:cTn>
                                        <p:tgtEl>
                                          <p:spTgt spid="52">
                                            <p:txEl>
                                              <p:pRg st="0" end="0"/>
                                            </p:txEl>
                                          </p:spTgt>
                                        </p:tgtEl>
                                        <p:attrNameLst>
                                          <p:attrName>style.visibility</p:attrName>
                                        </p:attrNameLst>
                                      </p:cBhvr>
                                      <p:to>
                                        <p:strVal val="visible"/>
                                      </p:to>
                                    </p:set>
                                    <p:animEffect transition="in" filter="fade">
                                      <p:cBhvr>
                                        <p:cTn id="39" dur="500"/>
                                        <p:tgtEl>
                                          <p:spTgt spid="52">
                                            <p:txEl>
                                              <p:pRg st="0" end="0"/>
                                            </p:txEl>
                                          </p:spTgt>
                                        </p:tgtEl>
                                      </p:cBhvr>
                                    </p:animEffect>
                                  </p:childTnLst>
                                </p:cTn>
                              </p:par>
                            </p:childTnLst>
                          </p:cTn>
                        </p:par>
                        <p:par>
                          <p:cTn id="40" fill="hold">
                            <p:stCondLst>
                              <p:cond delay="3250"/>
                            </p:stCondLst>
                            <p:childTnLst>
                              <p:par>
                                <p:cTn id="41" presetID="10" presetClass="entr" presetSubtype="0" fill="hold" grpId="0" nodeType="after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500"/>
                                        <p:tgtEl>
                                          <p:spTgt spid="53"/>
                                        </p:tgtEl>
                                      </p:cBhvr>
                                    </p:animEffect>
                                  </p:childTnLst>
                                </p:cTn>
                              </p:par>
                            </p:childTnLst>
                          </p:cTn>
                        </p:par>
                        <p:par>
                          <p:cTn id="44" fill="hold">
                            <p:stCondLst>
                              <p:cond delay="3750"/>
                            </p:stCondLst>
                            <p:childTnLst>
                              <p:par>
                                <p:cTn id="45" presetID="10" presetClass="entr" presetSubtype="0" fill="hold" grpId="0" nodeType="after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fade">
                                      <p:cBhvr>
                                        <p:cTn id="4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9" grpId="0" animBg="1"/>
      <p:bldP spid="49" grpId="0" animBg="1"/>
      <p:bldP spid="50" grpId="0"/>
      <p:bldP spid="51" grpId="0"/>
      <p:bldP spid="52" grpId="0"/>
      <p:bldP spid="53" grpId="0"/>
      <p:bldP spid="5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 空心 1"/>
          <p:cNvSpPr>
            <a:spLocks noChangeAspect="1"/>
          </p:cNvSpPr>
          <p:nvPr/>
        </p:nvSpPr>
        <p:spPr>
          <a:xfrm>
            <a:off x="-2565242" y="-2347676"/>
            <a:ext cx="5130483" cy="513081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 name="任意多边形: 形状 2"/>
          <p:cNvSpPr>
            <a:spLocks noChangeAspect="1"/>
          </p:cNvSpPr>
          <p:nvPr/>
        </p:nvSpPr>
        <p:spPr>
          <a:xfrm>
            <a:off x="9697558" y="-54619"/>
            <a:ext cx="12162074" cy="6877215"/>
          </a:xfrm>
          <a:custGeom>
            <a:avLst/>
            <a:gdLst>
              <a:gd name="connsiteX0" fmla="*/ 9753751 w 12162074"/>
              <a:gd name="connsiteY0" fmla="*/ 0 h 6877215"/>
              <a:gd name="connsiteX1" fmla="*/ 11288981 w 12162074"/>
              <a:gd name="connsiteY1" fmla="*/ 0 h 6877215"/>
              <a:gd name="connsiteX2" fmla="*/ 11428126 w 12162074"/>
              <a:gd name="connsiteY2" fmla="*/ 242011 h 6877215"/>
              <a:gd name="connsiteX3" fmla="*/ 12162074 w 12162074"/>
              <a:gd name="connsiteY3" fmla="*/ 3140781 h 6877215"/>
              <a:gd name="connsiteX4" fmla="*/ 10953987 w 12162074"/>
              <a:gd name="connsiteY4" fmla="*/ 6779397 h 6877215"/>
              <a:gd name="connsiteX5" fmla="*/ 10877122 w 12162074"/>
              <a:gd name="connsiteY5" fmla="*/ 6877215 h 6877215"/>
              <a:gd name="connsiteX6" fmla="*/ 9147607 w 12162074"/>
              <a:gd name="connsiteY6" fmla="*/ 6877215 h 6877215"/>
              <a:gd name="connsiteX7" fmla="*/ 9155638 w 12162074"/>
              <a:gd name="connsiteY7" fmla="*/ 6870903 h 6877215"/>
              <a:gd name="connsiteX8" fmla="*/ 10914610 w 12162074"/>
              <a:gd name="connsiteY8" fmla="*/ 3140781 h 6877215"/>
              <a:gd name="connsiteX9" fmla="*/ 9810857 w 12162074"/>
              <a:gd name="connsiteY9" fmla="*/ 65931 h 6877215"/>
              <a:gd name="connsiteX10" fmla="*/ 873093 w 12162074"/>
              <a:gd name="connsiteY10" fmla="*/ 0 h 6877215"/>
              <a:gd name="connsiteX11" fmla="*/ 2408323 w 12162074"/>
              <a:gd name="connsiteY11" fmla="*/ 0 h 6877215"/>
              <a:gd name="connsiteX12" fmla="*/ 2351217 w 12162074"/>
              <a:gd name="connsiteY12" fmla="*/ 65931 h 6877215"/>
              <a:gd name="connsiteX13" fmla="*/ 1247464 w 12162074"/>
              <a:gd name="connsiteY13" fmla="*/ 3140781 h 6877215"/>
              <a:gd name="connsiteX14" fmla="*/ 3006436 w 12162074"/>
              <a:gd name="connsiteY14" fmla="*/ 6870903 h 6877215"/>
              <a:gd name="connsiteX15" fmla="*/ 3014468 w 12162074"/>
              <a:gd name="connsiteY15" fmla="*/ 6877215 h 6877215"/>
              <a:gd name="connsiteX16" fmla="*/ 1284952 w 12162074"/>
              <a:gd name="connsiteY16" fmla="*/ 6877215 h 6877215"/>
              <a:gd name="connsiteX17" fmla="*/ 1208087 w 12162074"/>
              <a:gd name="connsiteY17" fmla="*/ 6779397 h 6877215"/>
              <a:gd name="connsiteX18" fmla="*/ 0 w 12162074"/>
              <a:gd name="connsiteY18" fmla="*/ 3140781 h 6877215"/>
              <a:gd name="connsiteX19" fmla="*/ 733949 w 12162074"/>
              <a:gd name="connsiteY19" fmla="*/ 242011 h 68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62074" h="6877215">
                <a:moveTo>
                  <a:pt x="9753751" y="0"/>
                </a:moveTo>
                <a:lnTo>
                  <a:pt x="11288981" y="0"/>
                </a:lnTo>
                <a:lnTo>
                  <a:pt x="11428126" y="242011"/>
                </a:lnTo>
                <a:cubicBezTo>
                  <a:pt x="11896198" y="1103709"/>
                  <a:pt x="12162074" y="2091194"/>
                  <a:pt x="12162074" y="3140781"/>
                </a:cubicBezTo>
                <a:cubicBezTo>
                  <a:pt x="12162074" y="4505245"/>
                  <a:pt x="11712743" y="5764755"/>
                  <a:pt x="10953987" y="6779397"/>
                </a:cubicBezTo>
                <a:lnTo>
                  <a:pt x="10877122" y="6877215"/>
                </a:lnTo>
                <a:lnTo>
                  <a:pt x="9147607" y="6877215"/>
                </a:lnTo>
                <a:lnTo>
                  <a:pt x="9155638" y="6870903"/>
                </a:lnTo>
                <a:cubicBezTo>
                  <a:pt x="10229887" y="5984283"/>
                  <a:pt x="10914610" y="4642502"/>
                  <a:pt x="10914610" y="3140781"/>
                </a:cubicBezTo>
                <a:cubicBezTo>
                  <a:pt x="10914610" y="1972776"/>
                  <a:pt x="10500395" y="901525"/>
                  <a:pt x="9810857" y="65931"/>
                </a:cubicBezTo>
                <a:close/>
                <a:moveTo>
                  <a:pt x="873093" y="0"/>
                </a:moveTo>
                <a:lnTo>
                  <a:pt x="2408323" y="0"/>
                </a:lnTo>
                <a:lnTo>
                  <a:pt x="2351217" y="65931"/>
                </a:lnTo>
                <a:cubicBezTo>
                  <a:pt x="1661680" y="901525"/>
                  <a:pt x="1247464" y="1972776"/>
                  <a:pt x="1247464" y="3140781"/>
                </a:cubicBezTo>
                <a:cubicBezTo>
                  <a:pt x="1247464" y="4642502"/>
                  <a:pt x="1932188" y="5984283"/>
                  <a:pt x="3006436" y="6870903"/>
                </a:cubicBezTo>
                <a:lnTo>
                  <a:pt x="3014468" y="6877215"/>
                </a:lnTo>
                <a:lnTo>
                  <a:pt x="1284952" y="6877215"/>
                </a:lnTo>
                <a:lnTo>
                  <a:pt x="1208087" y="6779397"/>
                </a:lnTo>
                <a:cubicBezTo>
                  <a:pt x="449331" y="5764755"/>
                  <a:pt x="0" y="4505245"/>
                  <a:pt x="0" y="3140781"/>
                </a:cubicBezTo>
                <a:cubicBezTo>
                  <a:pt x="0" y="2091194"/>
                  <a:pt x="265876" y="1103709"/>
                  <a:pt x="733949" y="242011"/>
                </a:cubicBezTo>
                <a:close/>
              </a:path>
            </a:pathLst>
          </a:cu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Arial"/>
              <a:ea typeface="微软雅黑"/>
              <a:sym typeface="Arial"/>
            </a:endParaRPr>
          </a:p>
        </p:txBody>
      </p:sp>
      <p:grpSp>
        <p:nvGrpSpPr>
          <p:cNvPr id="4" name="组合 3"/>
          <p:cNvGrpSpPr/>
          <p:nvPr/>
        </p:nvGrpSpPr>
        <p:grpSpPr>
          <a:xfrm>
            <a:off x="-883704" y="1545037"/>
            <a:ext cx="1891260" cy="1883963"/>
            <a:chOff x="95534" y="5186149"/>
            <a:chExt cx="1891260" cy="1883963"/>
          </a:xfrm>
        </p:grpSpPr>
        <p:cxnSp>
          <p:nvCxnSpPr>
            <p:cNvPr id="5" name="直接连接符 4"/>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5" name="标题 44"/>
          <p:cNvSpPr txBox="1"/>
          <p:nvPr/>
        </p:nvSpPr>
        <p:spPr>
          <a:xfrm>
            <a:off x="2226979" y="3013994"/>
            <a:ext cx="9795390" cy="111697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7200" spc="300" dirty="0">
                <a:solidFill>
                  <a:schemeClr val="bg2">
                    <a:lumMod val="25000"/>
                  </a:schemeClr>
                </a:solidFill>
                <a:latin typeface="霞鹜文楷" panose="02020500000000000000" pitchFamily="18" charset="-122"/>
                <a:ea typeface="霞鹜文楷" panose="02020500000000000000" pitchFamily="18" charset="-122"/>
                <a:sym typeface="Arial"/>
              </a:rPr>
              <a:t>人体计算机组成</a:t>
            </a:r>
          </a:p>
        </p:txBody>
      </p:sp>
      <p:sp>
        <p:nvSpPr>
          <p:cNvPr id="16" name="Title 44_1"/>
          <p:cNvSpPr txBox="1"/>
          <p:nvPr/>
        </p:nvSpPr>
        <p:spPr>
          <a:xfrm>
            <a:off x="2260585" y="2194159"/>
            <a:ext cx="10117137" cy="775469"/>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r>
              <a:rPr lang="en-US" altLang="zh-CN" sz="4800" dirty="0">
                <a:solidFill>
                  <a:srgbClr val="EC6712"/>
                </a:solidFill>
                <a:latin typeface="霞鹜文楷" panose="02020500000000000000" pitchFamily="18" charset="-122"/>
                <a:ea typeface="霞鹜文楷" panose="02020500000000000000" pitchFamily="18" charset="-122"/>
                <a:sym typeface="Arial"/>
              </a:rPr>
              <a:t>PART I</a:t>
            </a:r>
            <a:endParaRPr lang="zh-CN" altLang="en-US" sz="4800" dirty="0">
              <a:solidFill>
                <a:srgbClr val="EC6712"/>
              </a:solidFill>
              <a:latin typeface="霞鹜文楷" panose="02020500000000000000" pitchFamily="18" charset="-122"/>
              <a:ea typeface="霞鹜文楷" panose="02020500000000000000" pitchFamily="18" charset="-122"/>
              <a:sym typeface="Arial"/>
            </a:endParaRPr>
          </a:p>
        </p:txBody>
      </p:sp>
      <p:sp>
        <p:nvSpPr>
          <p:cNvPr id="17" name="副标题 2"/>
          <p:cNvSpPr txBox="1"/>
          <p:nvPr/>
        </p:nvSpPr>
        <p:spPr>
          <a:xfrm>
            <a:off x="6030686" y="4227723"/>
            <a:ext cx="2888343" cy="41287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10000"/>
              </a:lnSpc>
              <a:spcBef>
                <a:spcPts val="0"/>
              </a:spcBef>
              <a:buNone/>
            </a:pPr>
            <a:r>
              <a:rPr lang="zh-CN" altLang="en-US" sz="2000" dirty="0">
                <a:solidFill>
                  <a:schemeClr val="bg1">
                    <a:lumMod val="50000"/>
                  </a:schemeClr>
                </a:solidFill>
                <a:latin typeface="霞鹜文楷" panose="02020500000000000000" pitchFamily="18" charset="-122"/>
                <a:ea typeface="霞鹜文楷" panose="02020500000000000000" pitchFamily="18" charset="-122"/>
                <a:sym typeface="Arial"/>
              </a:rPr>
              <a:t>含成员分工及场地设置</a:t>
            </a:r>
            <a:endParaRPr lang="en-GB" altLang="zh-CN" sz="2000" dirty="0">
              <a:solidFill>
                <a:schemeClr val="bg1">
                  <a:lumMod val="50000"/>
                </a:schemeClr>
              </a:solidFill>
              <a:latin typeface="霞鹜文楷" panose="02020500000000000000" pitchFamily="18" charset="-122"/>
              <a:ea typeface="霞鹜文楷" panose="02020500000000000000" pitchFamily="18" charset="-122"/>
              <a:sym typeface="Arial"/>
            </a:endParaRPr>
          </a:p>
        </p:txBody>
      </p:sp>
      <p:cxnSp>
        <p:nvCxnSpPr>
          <p:cNvPr id="18" name="直接连接符 17"/>
          <p:cNvCxnSpPr/>
          <p:nvPr/>
        </p:nvCxnSpPr>
        <p:spPr>
          <a:xfrm>
            <a:off x="2370259" y="4434158"/>
            <a:ext cx="1088020" cy="0"/>
          </a:xfrm>
          <a:prstGeom prst="line">
            <a:avLst/>
          </a:prstGeom>
          <a:noFill/>
          <a:ln w="6350" cap="flat" cmpd="sng" algn="ctr">
            <a:solidFill>
              <a:srgbClr val="EC6712"/>
            </a:solidFill>
            <a:prstDash val="solid"/>
            <a:miter lim="800000"/>
            <a:tailEnd type="arrow"/>
          </a:ln>
          <a:effectLst/>
        </p:spPr>
      </p:cxnSp>
      <p:sp>
        <p:nvSpPr>
          <p:cNvPr id="19" name="椭圆 18"/>
          <p:cNvSpPr>
            <a:spLocks noChangeAspect="1"/>
          </p:cNvSpPr>
          <p:nvPr/>
        </p:nvSpPr>
        <p:spPr>
          <a:xfrm>
            <a:off x="7888988" y="6232747"/>
            <a:ext cx="1184494" cy="1179697"/>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grpSp>
        <p:nvGrpSpPr>
          <p:cNvPr id="20" name="组合 19"/>
          <p:cNvGrpSpPr/>
          <p:nvPr/>
        </p:nvGrpSpPr>
        <p:grpSpPr>
          <a:xfrm>
            <a:off x="11246370" y="1618395"/>
            <a:ext cx="1891260" cy="1883963"/>
            <a:chOff x="95534" y="5186149"/>
            <a:chExt cx="1891260" cy="1883963"/>
          </a:xfrm>
        </p:grpSpPr>
        <p:cxnSp>
          <p:nvCxnSpPr>
            <p:cNvPr id="21" name="直接连接符 20"/>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32" name="椭圆 31">
            <a:extLst>
              <a:ext uri="{FF2B5EF4-FFF2-40B4-BE49-F238E27FC236}">
                <a16:creationId xmlns:a16="http://schemas.microsoft.com/office/drawing/2014/main" id="{AB4842EC-AE1A-3B81-1FE2-84D4EB93C76C}"/>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33" name="文本框 32">
            <a:extLst>
              <a:ext uri="{FF2B5EF4-FFF2-40B4-BE49-F238E27FC236}">
                <a16:creationId xmlns:a16="http://schemas.microsoft.com/office/drawing/2014/main" id="{4115C8A4-7978-38B9-856C-55CD575F8BD9}"/>
              </a:ext>
            </a:extLst>
          </p:cNvPr>
          <p:cNvSpPr txBox="1"/>
          <p:nvPr/>
        </p:nvSpPr>
        <p:spPr>
          <a:xfrm>
            <a:off x="9697558" y="462167"/>
            <a:ext cx="1456892"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up)">
                                      <p:cBhvr>
                                        <p:cTn id="10" dur="500"/>
                                        <p:tgtEl>
                                          <p:spTgt spid="3"/>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anim calcmode="lin" valueType="num">
                                      <p:cBhvr>
                                        <p:cTn id="27" dur="500" fill="hold"/>
                                        <p:tgtEl>
                                          <p:spTgt spid="16"/>
                                        </p:tgtEl>
                                        <p:attrNameLst>
                                          <p:attrName>ppt_x</p:attrName>
                                        </p:attrNameLst>
                                      </p:cBhvr>
                                      <p:tavLst>
                                        <p:tav tm="0">
                                          <p:val>
                                            <p:strVal val="#ppt_x"/>
                                          </p:val>
                                        </p:tav>
                                        <p:tav tm="100000">
                                          <p:val>
                                            <p:strVal val="#ppt_x"/>
                                          </p:val>
                                        </p:tav>
                                      </p:tavLst>
                                    </p:anim>
                                    <p:anim calcmode="lin" valueType="num">
                                      <p:cBhvr>
                                        <p:cTn id="28" dur="500" fill="hold"/>
                                        <p:tgtEl>
                                          <p:spTgt spid="16"/>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2"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anim calcmode="lin" valueType="num">
                                      <p:cBhvr>
                                        <p:cTn id="33" dur="500" fill="hold"/>
                                        <p:tgtEl>
                                          <p:spTgt spid="15"/>
                                        </p:tgtEl>
                                        <p:attrNameLst>
                                          <p:attrName>ppt_x</p:attrName>
                                        </p:attrNameLst>
                                      </p:cBhvr>
                                      <p:tavLst>
                                        <p:tav tm="0">
                                          <p:val>
                                            <p:strVal val="#ppt_x"/>
                                          </p:val>
                                        </p:tav>
                                        <p:tav tm="100000">
                                          <p:val>
                                            <p:strVal val="#ppt_x"/>
                                          </p:val>
                                        </p:tav>
                                      </p:tavLst>
                                    </p:anim>
                                    <p:anim calcmode="lin" valueType="num">
                                      <p:cBhvr>
                                        <p:cTn id="34" dur="500" fill="hold"/>
                                        <p:tgtEl>
                                          <p:spTgt spid="15"/>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10" presetClass="entr" presetSubtype="0"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fade">
                                      <p:cBhvr>
                                        <p:cTn id="45" dur="500"/>
                                        <p:tgtEl>
                                          <p:spTgt spid="32"/>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3"/>
                                        </p:tgtEl>
                                        <p:attrNameLst>
                                          <p:attrName>style.visibility</p:attrName>
                                        </p:attrNameLst>
                                      </p:cBhvr>
                                      <p:to>
                                        <p:strVal val="visible"/>
                                      </p:to>
                                    </p:set>
                                    <p:animEffect transition="in" filter="fade">
                                      <p:cBhvr>
                                        <p:cTn id="4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5" grpId="0"/>
      <p:bldP spid="16" grpId="0"/>
      <p:bldP spid="17" grpId="0"/>
      <p:bldP spid="19" grpId="0" animBg="1"/>
      <p:bldP spid="32" grpId="0" animBg="1"/>
      <p:bldP spid="3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4" name="标题 44">
            <a:extLst>
              <a:ext uri="{FF2B5EF4-FFF2-40B4-BE49-F238E27FC236}">
                <a16:creationId xmlns:a16="http://schemas.microsoft.com/office/drawing/2014/main" id="{058D1E3E-8D60-04FD-1A3F-695529F5A6CF}"/>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人体计算机组成</a:t>
            </a:r>
          </a:p>
        </p:txBody>
      </p:sp>
      <p:sp>
        <p:nvSpPr>
          <p:cNvPr id="35" name="椭圆 34">
            <a:extLst>
              <a:ext uri="{FF2B5EF4-FFF2-40B4-BE49-F238E27FC236}">
                <a16:creationId xmlns:a16="http://schemas.microsoft.com/office/drawing/2014/main" id="{81C17C84-C2C9-1ECB-2DF2-55AACB5F29BD}"/>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36" name="文本框 35">
            <a:extLst>
              <a:ext uri="{FF2B5EF4-FFF2-40B4-BE49-F238E27FC236}">
                <a16:creationId xmlns:a16="http://schemas.microsoft.com/office/drawing/2014/main" id="{2625B781-7D40-1048-3721-227B0D628371}"/>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
        <p:nvSpPr>
          <p:cNvPr id="37" name="isļíḓe">
            <a:extLst>
              <a:ext uri="{FF2B5EF4-FFF2-40B4-BE49-F238E27FC236}">
                <a16:creationId xmlns:a16="http://schemas.microsoft.com/office/drawing/2014/main" id="{E6D7E4A1-03FB-F578-017F-0ED36357ED56}"/>
              </a:ext>
            </a:extLst>
          </p:cNvPr>
          <p:cNvSpPr/>
          <p:nvPr/>
        </p:nvSpPr>
        <p:spPr>
          <a:xfrm>
            <a:off x="1264594" y="1019777"/>
            <a:ext cx="9662813" cy="480131"/>
          </a:xfrm>
          <a:prstGeom prst="rect">
            <a:avLst/>
          </a:prstGeom>
        </p:spPr>
        <p:txBody>
          <a:bodyPr anchor="b" anchorCtr="0">
            <a:noAutofit/>
          </a:bodyPr>
          <a:lstStyle/>
          <a:p>
            <a:pPr lvl="0" algn="ctr">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成员列表</a:t>
            </a:r>
          </a:p>
        </p:txBody>
      </p:sp>
      <p:graphicFrame>
        <p:nvGraphicFramePr>
          <p:cNvPr id="42" name="表格 41">
            <a:extLst>
              <a:ext uri="{FF2B5EF4-FFF2-40B4-BE49-F238E27FC236}">
                <a16:creationId xmlns:a16="http://schemas.microsoft.com/office/drawing/2014/main" id="{1DE7A0FA-DBDD-8A7D-39D0-B72EC1969275}"/>
              </a:ext>
            </a:extLst>
          </p:cNvPr>
          <p:cNvGraphicFramePr>
            <a:graphicFrameLocks noGrp="1"/>
          </p:cNvGraphicFramePr>
          <p:nvPr>
            <p:extLst>
              <p:ext uri="{D42A27DB-BD31-4B8C-83A1-F6EECF244321}">
                <p14:modId xmlns:p14="http://schemas.microsoft.com/office/powerpoint/2010/main" val="3380800676"/>
              </p:ext>
            </p:extLst>
          </p:nvPr>
        </p:nvGraphicFramePr>
        <p:xfrm>
          <a:off x="1074543" y="1685790"/>
          <a:ext cx="2729499" cy="4798992"/>
        </p:xfrm>
        <a:graphic>
          <a:graphicData uri="http://schemas.openxmlformats.org/drawingml/2006/table">
            <a:tbl>
              <a:tblPr>
                <a:tableStyleId>{5C22544A-7EE6-4342-B048-85BDC9FD1C3A}</a:tableStyleId>
              </a:tblPr>
              <a:tblGrid>
                <a:gridCol w="1163393">
                  <a:extLst>
                    <a:ext uri="{9D8B030D-6E8A-4147-A177-3AD203B41FA5}">
                      <a16:colId xmlns:a16="http://schemas.microsoft.com/office/drawing/2014/main" val="3608180452"/>
                    </a:ext>
                  </a:extLst>
                </a:gridCol>
                <a:gridCol w="1566106">
                  <a:extLst>
                    <a:ext uri="{9D8B030D-6E8A-4147-A177-3AD203B41FA5}">
                      <a16:colId xmlns:a16="http://schemas.microsoft.com/office/drawing/2014/main" val="1217872196"/>
                    </a:ext>
                  </a:extLst>
                </a:gridCol>
              </a:tblGrid>
              <a:tr h="436272">
                <a:tc>
                  <a:txBody>
                    <a:bodyPr/>
                    <a:lstStyle/>
                    <a:p>
                      <a:pPr algn="ctr" fontAlgn="ctr"/>
                      <a:r>
                        <a:rPr lang="zh-CN" altLang="en-US" sz="1900" b="1" u="none" strike="noStrike" dirty="0">
                          <a:effectLst/>
                          <a:latin typeface="霞鹜文楷" panose="02020500000000000000" pitchFamily="18" charset="-122"/>
                          <a:ea typeface="霞鹜文楷" panose="02020500000000000000" pitchFamily="18" charset="-122"/>
                        </a:rPr>
                        <a:t>姓名</a:t>
                      </a:r>
                      <a:endParaRPr lang="zh-CN" altLang="en-US" sz="1900" b="1" i="0" u="none" strike="noStrike" dirty="0">
                        <a:solidFill>
                          <a:srgbClr val="000000"/>
                        </a:solidFill>
                        <a:effectLst/>
                        <a:latin typeface="霞鹜文楷" panose="02020500000000000000" pitchFamily="18" charset="-122"/>
                        <a:ea typeface="霞鹜文楷" panose="02020500000000000000" pitchFamily="18" charset="-122"/>
                      </a:endParaRPr>
                    </a:p>
                  </a:txBody>
                  <a:tcPr marL="11186" marR="11186" marT="11186" marB="0" anchor="ctr">
                    <a:solidFill>
                      <a:schemeClr val="accent2">
                        <a:lumMod val="20000"/>
                        <a:lumOff val="80000"/>
                      </a:schemeClr>
                    </a:solidFill>
                  </a:tcPr>
                </a:tc>
                <a:tc>
                  <a:txBody>
                    <a:bodyPr/>
                    <a:lstStyle/>
                    <a:p>
                      <a:pPr algn="ctr" fontAlgn="ctr"/>
                      <a:r>
                        <a:rPr lang="zh-CN" altLang="en-US" sz="1900" b="1" u="none" strike="noStrike" dirty="0">
                          <a:effectLst/>
                          <a:latin typeface="霞鹜文楷" panose="02020500000000000000" pitchFamily="18" charset="-122"/>
                          <a:ea typeface="霞鹜文楷" panose="02020500000000000000" pitchFamily="18" charset="-122"/>
                        </a:rPr>
                        <a:t>承担任务</a:t>
                      </a:r>
                      <a:endParaRPr lang="zh-CN" altLang="en-US" sz="1900" b="1" i="0" u="none" strike="noStrike" dirty="0">
                        <a:solidFill>
                          <a:srgbClr val="000000"/>
                        </a:solidFill>
                        <a:effectLst/>
                        <a:latin typeface="霞鹜文楷" panose="02020500000000000000" pitchFamily="18" charset="-122"/>
                        <a:ea typeface="霞鹜文楷" panose="02020500000000000000" pitchFamily="18" charset="-122"/>
                      </a:endParaRPr>
                    </a:p>
                  </a:txBody>
                  <a:tcPr marL="11186" marR="11186" marT="11186" marB="0" anchor="ctr">
                    <a:solidFill>
                      <a:schemeClr val="accent2">
                        <a:lumMod val="20000"/>
                        <a:lumOff val="80000"/>
                      </a:schemeClr>
                    </a:solidFill>
                  </a:tcPr>
                </a:tc>
                <a:extLst>
                  <a:ext uri="{0D108BD9-81ED-4DB2-BD59-A6C34878D82A}">
                    <a16:rowId xmlns:a16="http://schemas.microsoft.com/office/drawing/2014/main" val="1957544795"/>
                  </a:ext>
                </a:extLst>
              </a:tr>
              <a:tr h="436272">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肖予纯</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645063662"/>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陈一韬</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116908165"/>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操淳</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3107947559"/>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陈利通</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405450642"/>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陈中浩</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593719319"/>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崔洛雯</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solidFill>
                            <a:schemeClr val="accent2"/>
                          </a:solidFill>
                          <a:effectLst/>
                          <a:latin typeface="悠哉字体" panose="02000600000000000000" pitchFamily="2" charset="-122"/>
                          <a:ea typeface="悠哉字体" panose="02000600000000000000" pitchFamily="2" charset="-122"/>
                        </a:rPr>
                        <a:t>控制器</a:t>
                      </a:r>
                      <a:endParaRPr lang="zh-CN" altLang="en-US" sz="1900" b="0" i="0" u="none" strike="noStrike" dirty="0">
                        <a:solidFill>
                          <a:schemeClr val="accent2"/>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3498895019"/>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崔涛</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236373676"/>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戴琪智</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850443979"/>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邓堯</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3671526303"/>
                  </a:ext>
                </a:extLst>
              </a:tr>
              <a:tr h="436272">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杜培绪</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3949204872"/>
                  </a:ext>
                </a:extLst>
              </a:tr>
            </a:tbl>
          </a:graphicData>
        </a:graphic>
      </p:graphicFrame>
      <p:graphicFrame>
        <p:nvGraphicFramePr>
          <p:cNvPr id="44" name="表格 43">
            <a:extLst>
              <a:ext uri="{FF2B5EF4-FFF2-40B4-BE49-F238E27FC236}">
                <a16:creationId xmlns:a16="http://schemas.microsoft.com/office/drawing/2014/main" id="{88BCA851-3DA1-18A5-2AB4-42D6AD15F525}"/>
              </a:ext>
            </a:extLst>
          </p:cNvPr>
          <p:cNvGraphicFramePr>
            <a:graphicFrameLocks noGrp="1"/>
          </p:cNvGraphicFramePr>
          <p:nvPr>
            <p:extLst>
              <p:ext uri="{D42A27DB-BD31-4B8C-83A1-F6EECF244321}">
                <p14:modId xmlns:p14="http://schemas.microsoft.com/office/powerpoint/2010/main" val="3179311884"/>
              </p:ext>
            </p:extLst>
          </p:nvPr>
        </p:nvGraphicFramePr>
        <p:xfrm>
          <a:off x="4731250" y="1690841"/>
          <a:ext cx="2729499" cy="4798992"/>
        </p:xfrm>
        <a:graphic>
          <a:graphicData uri="http://schemas.openxmlformats.org/drawingml/2006/table">
            <a:tbl>
              <a:tblPr>
                <a:tableStyleId>{5C22544A-7EE6-4342-B048-85BDC9FD1C3A}</a:tableStyleId>
              </a:tblPr>
              <a:tblGrid>
                <a:gridCol w="1163393">
                  <a:extLst>
                    <a:ext uri="{9D8B030D-6E8A-4147-A177-3AD203B41FA5}">
                      <a16:colId xmlns:a16="http://schemas.microsoft.com/office/drawing/2014/main" val="2261012680"/>
                    </a:ext>
                  </a:extLst>
                </a:gridCol>
                <a:gridCol w="1566106">
                  <a:extLst>
                    <a:ext uri="{9D8B030D-6E8A-4147-A177-3AD203B41FA5}">
                      <a16:colId xmlns:a16="http://schemas.microsoft.com/office/drawing/2014/main" val="888068277"/>
                    </a:ext>
                  </a:extLst>
                </a:gridCol>
              </a:tblGrid>
              <a:tr h="436272">
                <a:tc>
                  <a:txBody>
                    <a:bodyPr/>
                    <a:lstStyle/>
                    <a:p>
                      <a:pPr algn="ctr" fontAlgn="ctr"/>
                      <a:r>
                        <a:rPr lang="zh-CN" altLang="en-US" sz="1900" b="1" u="none" strike="noStrike" dirty="0">
                          <a:effectLst/>
                          <a:latin typeface="霞鹜文楷" panose="02020500000000000000" pitchFamily="18" charset="-122"/>
                          <a:ea typeface="霞鹜文楷" panose="02020500000000000000" pitchFamily="18" charset="-122"/>
                        </a:rPr>
                        <a:t>姓名</a:t>
                      </a:r>
                      <a:endParaRPr lang="zh-CN" altLang="en-US" sz="1900" b="1" i="0" u="none" strike="noStrike" dirty="0">
                        <a:solidFill>
                          <a:srgbClr val="000000"/>
                        </a:solidFill>
                        <a:effectLst/>
                        <a:latin typeface="霞鹜文楷" panose="02020500000000000000" pitchFamily="18" charset="-122"/>
                        <a:ea typeface="霞鹜文楷" panose="02020500000000000000" pitchFamily="18" charset="-122"/>
                      </a:endParaRPr>
                    </a:p>
                  </a:txBody>
                  <a:tcPr marL="11186" marR="11186" marT="11186" marB="0" anchor="ctr">
                    <a:solidFill>
                      <a:schemeClr val="accent2">
                        <a:lumMod val="20000"/>
                        <a:lumOff val="80000"/>
                      </a:schemeClr>
                    </a:solidFill>
                  </a:tcPr>
                </a:tc>
                <a:tc>
                  <a:txBody>
                    <a:bodyPr/>
                    <a:lstStyle/>
                    <a:p>
                      <a:pPr algn="ctr" fontAlgn="ctr"/>
                      <a:r>
                        <a:rPr lang="zh-CN" altLang="en-US" sz="1900" b="1" u="none" strike="noStrike" dirty="0">
                          <a:effectLst/>
                          <a:latin typeface="霞鹜文楷" panose="02020500000000000000" pitchFamily="18" charset="-122"/>
                          <a:ea typeface="霞鹜文楷" panose="02020500000000000000" pitchFamily="18" charset="-122"/>
                        </a:rPr>
                        <a:t>承担任务</a:t>
                      </a:r>
                      <a:endParaRPr lang="zh-CN" altLang="en-US" sz="1900" b="1" i="0" u="none" strike="noStrike" dirty="0">
                        <a:solidFill>
                          <a:srgbClr val="000000"/>
                        </a:solidFill>
                        <a:effectLst/>
                        <a:latin typeface="霞鹜文楷" panose="02020500000000000000" pitchFamily="18" charset="-122"/>
                        <a:ea typeface="霞鹜文楷" panose="02020500000000000000" pitchFamily="18" charset="-122"/>
                      </a:endParaRPr>
                    </a:p>
                  </a:txBody>
                  <a:tcPr marL="11186" marR="11186" marT="11186" marB="0" anchor="ctr">
                    <a:solidFill>
                      <a:schemeClr val="accent2">
                        <a:lumMod val="20000"/>
                        <a:lumOff val="80000"/>
                      </a:schemeClr>
                    </a:solidFill>
                  </a:tcPr>
                </a:tc>
                <a:extLst>
                  <a:ext uri="{0D108BD9-81ED-4DB2-BD59-A6C34878D82A}">
                    <a16:rowId xmlns:a16="http://schemas.microsoft.com/office/drawing/2014/main" val="1071160941"/>
                  </a:ext>
                </a:extLst>
              </a:tr>
              <a:tr h="436272">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杜雪怡</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750577508"/>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方乾瑶</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2729813250"/>
                  </a:ext>
                </a:extLst>
              </a:tr>
              <a:tr h="436272">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方欣</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1980437424"/>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费廷哲</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785133016"/>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冯敏</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4126057192"/>
                  </a:ext>
                </a:extLst>
              </a:tr>
              <a:tr h="436272">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高笑颜</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2324173836"/>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龚奕霖</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3384812526"/>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郭千纯</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2824163056"/>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何雨琦</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1542376247"/>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和思凯</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3210346043"/>
                  </a:ext>
                </a:extLst>
              </a:tr>
            </a:tbl>
          </a:graphicData>
        </a:graphic>
      </p:graphicFrame>
      <p:graphicFrame>
        <p:nvGraphicFramePr>
          <p:cNvPr id="45" name="表格 44">
            <a:extLst>
              <a:ext uri="{FF2B5EF4-FFF2-40B4-BE49-F238E27FC236}">
                <a16:creationId xmlns:a16="http://schemas.microsoft.com/office/drawing/2014/main" id="{B5962252-6E04-0ABB-2B97-EF2B5A71C9AF}"/>
              </a:ext>
            </a:extLst>
          </p:cNvPr>
          <p:cNvGraphicFramePr>
            <a:graphicFrameLocks noGrp="1"/>
          </p:cNvGraphicFramePr>
          <p:nvPr>
            <p:extLst>
              <p:ext uri="{D42A27DB-BD31-4B8C-83A1-F6EECF244321}">
                <p14:modId xmlns:p14="http://schemas.microsoft.com/office/powerpoint/2010/main" val="2491343367"/>
              </p:ext>
            </p:extLst>
          </p:nvPr>
        </p:nvGraphicFramePr>
        <p:xfrm>
          <a:off x="8387957" y="1685790"/>
          <a:ext cx="2729499" cy="4362720"/>
        </p:xfrm>
        <a:graphic>
          <a:graphicData uri="http://schemas.openxmlformats.org/drawingml/2006/table">
            <a:tbl>
              <a:tblPr>
                <a:tableStyleId>{5C22544A-7EE6-4342-B048-85BDC9FD1C3A}</a:tableStyleId>
              </a:tblPr>
              <a:tblGrid>
                <a:gridCol w="1163393">
                  <a:extLst>
                    <a:ext uri="{9D8B030D-6E8A-4147-A177-3AD203B41FA5}">
                      <a16:colId xmlns:a16="http://schemas.microsoft.com/office/drawing/2014/main" val="3404009622"/>
                    </a:ext>
                  </a:extLst>
                </a:gridCol>
                <a:gridCol w="1566106">
                  <a:extLst>
                    <a:ext uri="{9D8B030D-6E8A-4147-A177-3AD203B41FA5}">
                      <a16:colId xmlns:a16="http://schemas.microsoft.com/office/drawing/2014/main" val="3011575069"/>
                    </a:ext>
                  </a:extLst>
                </a:gridCol>
              </a:tblGrid>
              <a:tr h="436272">
                <a:tc>
                  <a:txBody>
                    <a:bodyPr/>
                    <a:lstStyle/>
                    <a:p>
                      <a:pPr algn="ctr" fontAlgn="ctr"/>
                      <a:r>
                        <a:rPr lang="zh-CN" altLang="en-US" sz="1900" b="1" u="none" strike="noStrike" dirty="0">
                          <a:effectLst/>
                          <a:latin typeface="霞鹜文楷" panose="02020500000000000000" pitchFamily="18" charset="-122"/>
                          <a:ea typeface="霞鹜文楷" panose="02020500000000000000" pitchFamily="18" charset="-122"/>
                        </a:rPr>
                        <a:t>姓名</a:t>
                      </a:r>
                      <a:endParaRPr lang="zh-CN" altLang="en-US" sz="1900" b="1" i="0" u="none" strike="noStrike" dirty="0">
                        <a:solidFill>
                          <a:srgbClr val="000000"/>
                        </a:solidFill>
                        <a:effectLst/>
                        <a:latin typeface="霞鹜文楷" panose="02020500000000000000" pitchFamily="18" charset="-122"/>
                        <a:ea typeface="霞鹜文楷" panose="02020500000000000000" pitchFamily="18" charset="-122"/>
                      </a:endParaRPr>
                    </a:p>
                  </a:txBody>
                  <a:tcPr marL="11186" marR="11186" marT="11186" marB="0" anchor="ctr">
                    <a:solidFill>
                      <a:schemeClr val="accent2">
                        <a:lumMod val="20000"/>
                        <a:lumOff val="80000"/>
                      </a:schemeClr>
                    </a:solidFill>
                  </a:tcPr>
                </a:tc>
                <a:tc>
                  <a:txBody>
                    <a:bodyPr/>
                    <a:lstStyle/>
                    <a:p>
                      <a:pPr algn="ctr" fontAlgn="ctr"/>
                      <a:r>
                        <a:rPr lang="zh-CN" altLang="en-US" sz="1900" b="1" u="none" strike="noStrike" dirty="0">
                          <a:effectLst/>
                          <a:latin typeface="霞鹜文楷" panose="02020500000000000000" pitchFamily="18" charset="-122"/>
                          <a:ea typeface="霞鹜文楷" panose="02020500000000000000" pitchFamily="18" charset="-122"/>
                        </a:rPr>
                        <a:t>承担任务</a:t>
                      </a:r>
                      <a:endParaRPr lang="zh-CN" altLang="en-US" sz="1900" b="1" i="0" u="none" strike="noStrike" dirty="0">
                        <a:solidFill>
                          <a:srgbClr val="000000"/>
                        </a:solidFill>
                        <a:effectLst/>
                        <a:latin typeface="霞鹜文楷" panose="02020500000000000000" pitchFamily="18" charset="-122"/>
                        <a:ea typeface="霞鹜文楷" panose="02020500000000000000" pitchFamily="18" charset="-122"/>
                      </a:endParaRPr>
                    </a:p>
                  </a:txBody>
                  <a:tcPr marL="11186" marR="11186" marT="11186" marB="0" anchor="ctr">
                    <a:solidFill>
                      <a:schemeClr val="accent2">
                        <a:lumMod val="20000"/>
                        <a:lumOff val="80000"/>
                      </a:schemeClr>
                    </a:solidFill>
                  </a:tcPr>
                </a:tc>
                <a:extLst>
                  <a:ext uri="{0D108BD9-81ED-4DB2-BD59-A6C34878D82A}">
                    <a16:rowId xmlns:a16="http://schemas.microsoft.com/office/drawing/2014/main" val="3936297422"/>
                  </a:ext>
                </a:extLst>
              </a:tr>
              <a:tr h="436272">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洪丽杰</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678156869"/>
                  </a:ext>
                </a:extLst>
              </a:tr>
              <a:tr h="436272">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洪子翔</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数据　</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2365602025"/>
                  </a:ext>
                </a:extLst>
              </a:tr>
              <a:tr h="436272">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袁鸿东</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solidFill>
                            <a:schemeClr val="accent2"/>
                          </a:solidFill>
                          <a:effectLst/>
                          <a:latin typeface="悠哉字体" panose="02000600000000000000" pitchFamily="2" charset="-122"/>
                          <a:ea typeface="悠哉字体" panose="02000600000000000000" pitchFamily="2" charset="-122"/>
                        </a:rPr>
                        <a:t>计数器</a:t>
                      </a:r>
                      <a:endParaRPr lang="zh-CN" altLang="en-US" sz="1900" b="0" i="0" u="none" strike="noStrike" dirty="0">
                        <a:solidFill>
                          <a:schemeClr val="accent2"/>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4179096341"/>
                  </a:ext>
                </a:extLst>
              </a:tr>
              <a:tr h="436272">
                <a:tc>
                  <a:txBody>
                    <a:bodyPr/>
                    <a:lstStyle/>
                    <a:p>
                      <a:pPr algn="ctr" fontAlgn="ctr"/>
                      <a:r>
                        <a:rPr lang="zh-CN" altLang="en-US" sz="1900" u="none" strike="noStrike" dirty="0">
                          <a:effectLst/>
                          <a:latin typeface="悠哉字体" panose="02000600000000000000" pitchFamily="2" charset="-122"/>
                          <a:ea typeface="悠哉字体" panose="02000600000000000000" pitchFamily="2" charset="-122"/>
                        </a:rPr>
                        <a:t>翟一航</a:t>
                      </a:r>
                      <a:endParaRPr lang="zh-CN" altLang="en-US" sz="1900" b="0" i="0" u="none" strike="noStrike" dirty="0">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a:solidFill>
                            <a:schemeClr val="accent2"/>
                          </a:solidFill>
                          <a:effectLst/>
                          <a:latin typeface="悠哉字体" panose="02000600000000000000" pitchFamily="2" charset="-122"/>
                          <a:ea typeface="悠哉字体" panose="02000600000000000000" pitchFamily="2" charset="-122"/>
                        </a:rPr>
                        <a:t>监督器</a:t>
                      </a:r>
                      <a:endParaRPr lang="zh-CN" altLang="en-US" sz="1900" b="0" i="0" u="none" strike="noStrike">
                        <a:solidFill>
                          <a:schemeClr val="accent2"/>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2288096941"/>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黄羽轩</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solidFill>
                            <a:schemeClr val="accent2"/>
                          </a:solidFill>
                          <a:effectLst/>
                          <a:latin typeface="悠哉字体" panose="02000600000000000000" pitchFamily="2" charset="-122"/>
                          <a:ea typeface="悠哉字体" panose="02000600000000000000" pitchFamily="2" charset="-122"/>
                        </a:rPr>
                        <a:t>计数器</a:t>
                      </a:r>
                      <a:endParaRPr lang="zh-CN" altLang="en-US" sz="1900" b="0" i="0" u="none" strike="noStrike" dirty="0">
                        <a:solidFill>
                          <a:schemeClr val="accent2"/>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116027911"/>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王佳晖</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solidFill>
                            <a:schemeClr val="accent2"/>
                          </a:solidFill>
                          <a:effectLst/>
                          <a:latin typeface="悠哉字体" panose="02000600000000000000" pitchFamily="2" charset="-122"/>
                          <a:ea typeface="悠哉字体" panose="02000600000000000000" pitchFamily="2" charset="-122"/>
                        </a:rPr>
                        <a:t>监督器</a:t>
                      </a:r>
                      <a:endParaRPr lang="zh-CN" altLang="en-US" sz="1900" b="0" i="0" u="none" strike="noStrike" dirty="0">
                        <a:solidFill>
                          <a:schemeClr val="accent2"/>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1666740384"/>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万展廷</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solidFill>
                            <a:schemeClr val="accent2"/>
                          </a:solidFill>
                          <a:effectLst/>
                          <a:latin typeface="悠哉字体" panose="02000600000000000000" pitchFamily="2" charset="-122"/>
                          <a:ea typeface="悠哉字体" panose="02000600000000000000" pitchFamily="2" charset="-122"/>
                        </a:rPr>
                        <a:t>监控器</a:t>
                      </a:r>
                      <a:endParaRPr lang="zh-CN" altLang="en-US" sz="1900" b="0" i="0" u="none" strike="noStrike" dirty="0">
                        <a:solidFill>
                          <a:schemeClr val="accent2"/>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2744639619"/>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于景一</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solidFill>
                            <a:schemeClr val="accent2"/>
                          </a:solidFill>
                          <a:effectLst/>
                          <a:latin typeface="悠哉字体" panose="02000600000000000000" pitchFamily="2" charset="-122"/>
                          <a:ea typeface="悠哉字体" panose="02000600000000000000" pitchFamily="2" charset="-122"/>
                        </a:rPr>
                        <a:t>控制器</a:t>
                      </a:r>
                      <a:endParaRPr lang="zh-CN" altLang="en-US" sz="1900" b="0" i="0" u="none" strike="noStrike" dirty="0">
                        <a:solidFill>
                          <a:schemeClr val="accent2"/>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2207222489"/>
                  </a:ext>
                </a:extLst>
              </a:tr>
              <a:tr h="436272">
                <a:tc>
                  <a:txBody>
                    <a:bodyPr/>
                    <a:lstStyle/>
                    <a:p>
                      <a:pPr algn="ctr" fontAlgn="ctr"/>
                      <a:r>
                        <a:rPr lang="zh-CN" altLang="en-US" sz="1900" u="none" strike="noStrike">
                          <a:effectLst/>
                          <a:latin typeface="悠哉字体" panose="02000600000000000000" pitchFamily="2" charset="-122"/>
                          <a:ea typeface="悠哉字体" panose="02000600000000000000" pitchFamily="2" charset="-122"/>
                        </a:rPr>
                        <a:t>袁瑞彬</a:t>
                      </a:r>
                      <a:endParaRPr lang="zh-CN" altLang="en-US" sz="1900" b="0" i="0" u="none" strike="noStrike">
                        <a:solidFill>
                          <a:srgbClr val="000000"/>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tc>
                  <a:txBody>
                    <a:bodyPr/>
                    <a:lstStyle/>
                    <a:p>
                      <a:pPr algn="ctr" fontAlgn="ctr"/>
                      <a:r>
                        <a:rPr lang="zh-CN" altLang="en-US" sz="1900" u="none" strike="noStrike" dirty="0">
                          <a:solidFill>
                            <a:schemeClr val="accent2"/>
                          </a:solidFill>
                          <a:effectLst/>
                          <a:latin typeface="悠哉字体" panose="02000600000000000000" pitchFamily="2" charset="-122"/>
                          <a:ea typeface="悠哉字体" panose="02000600000000000000" pitchFamily="2" charset="-122"/>
                        </a:rPr>
                        <a:t>监控器</a:t>
                      </a:r>
                      <a:endParaRPr lang="zh-CN" altLang="en-US" sz="1900" b="0" i="0" u="none" strike="noStrike" dirty="0">
                        <a:solidFill>
                          <a:schemeClr val="accent2"/>
                        </a:solidFill>
                        <a:effectLst/>
                        <a:latin typeface="悠哉字体" panose="02000600000000000000" pitchFamily="2" charset="-122"/>
                        <a:ea typeface="悠哉字体" panose="02000600000000000000" pitchFamily="2" charset="-122"/>
                      </a:endParaRPr>
                    </a:p>
                  </a:txBody>
                  <a:tcPr marL="11186" marR="11186" marT="11186" marB="0" anchor="ctr">
                    <a:solidFill>
                      <a:schemeClr val="bg1">
                        <a:lumMod val="95000"/>
                      </a:schemeClr>
                    </a:solidFill>
                  </a:tcPr>
                </a:tc>
                <a:extLst>
                  <a:ext uri="{0D108BD9-81ED-4DB2-BD59-A6C34878D82A}">
                    <a16:rowId xmlns:a16="http://schemas.microsoft.com/office/drawing/2014/main" val="3024588452"/>
                  </a:ext>
                </a:extLst>
              </a:tr>
            </a:tbl>
          </a:graphicData>
        </a:graphic>
      </p:graphicFrame>
    </p:spTree>
    <p:extLst>
      <p:ext uri="{BB962C8B-B14F-4D97-AF65-F5344CB8AC3E}">
        <p14:creationId xmlns:p14="http://schemas.microsoft.com/office/powerpoint/2010/main" val="60889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53" presetClass="entr" presetSubtype="16"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500"/>
                                        <p:tgtEl>
                                          <p:spTgt spid="3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500"/>
                                        <p:tgtEl>
                                          <p:spTgt spid="3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1000"/>
                                        <p:tgtEl>
                                          <p:spTgt spid="37"/>
                                        </p:tgtEl>
                                      </p:cBhvr>
                                    </p:animEffect>
                                  </p:childTnLst>
                                </p:cTn>
                              </p:par>
                              <p:par>
                                <p:cTn id="26" presetID="10" presetClass="entr" presetSubtype="0" fill="hold"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fade">
                                      <p:cBhvr>
                                        <p:cTn id="28" dur="1000"/>
                                        <p:tgtEl>
                                          <p:spTgt spid="42"/>
                                        </p:tgtEl>
                                      </p:cBhvr>
                                    </p:animEffect>
                                  </p:childTnLst>
                                </p:cTn>
                              </p:par>
                              <p:par>
                                <p:cTn id="29" presetID="10" presetClass="entr" presetSubtype="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fade">
                                      <p:cBhvr>
                                        <p:cTn id="31" dur="1000"/>
                                        <p:tgtEl>
                                          <p:spTgt spid="44"/>
                                        </p:tgtEl>
                                      </p:cBhvr>
                                    </p:animEffect>
                                  </p:childTnLst>
                                </p:cTn>
                              </p:par>
                              <p:par>
                                <p:cTn id="32" presetID="10" presetClass="entr" presetSubtype="0" fill="hold"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fade">
                                      <p:cBhvr>
                                        <p:cTn id="34" dur="1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34" grpId="0"/>
      <p:bldP spid="35" grpId="0" animBg="1"/>
      <p:bldP spid="36" grpId="0"/>
      <p:bldP spid="3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a:grpSpLocks noChangeAspect="1"/>
          </p:cNvGrpSpPr>
          <p:nvPr/>
        </p:nvGrpSpPr>
        <p:grpSpPr>
          <a:xfrm>
            <a:off x="472491" y="385094"/>
            <a:ext cx="492741" cy="490840"/>
            <a:chOff x="95534" y="5186149"/>
            <a:chExt cx="1891260" cy="1883963"/>
          </a:xfrm>
        </p:grpSpPr>
        <p:cxnSp>
          <p:nvCxnSpPr>
            <p:cNvPr id="4" name="直接连接符 3"/>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13" name="弧形 12"/>
          <p:cNvSpPr/>
          <p:nvPr/>
        </p:nvSpPr>
        <p:spPr>
          <a:xfrm>
            <a:off x="187476" y="1476175"/>
            <a:ext cx="5732512" cy="8849152"/>
          </a:xfrm>
          <a:prstGeom prst="arc">
            <a:avLst>
              <a:gd name="adj1" fmla="val 16989888"/>
              <a:gd name="adj2" fmla="val 503158"/>
            </a:avLst>
          </a:prstGeom>
          <a:ln>
            <a:solidFill>
              <a:srgbClr val="EC671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Arial"/>
              <a:ea typeface="微软雅黑"/>
              <a:cs typeface="+mn-ea"/>
              <a:sym typeface="Arial"/>
            </a:endParaRPr>
          </a:p>
        </p:txBody>
      </p:sp>
      <p:grpSp>
        <p:nvGrpSpPr>
          <p:cNvPr id="14" name="组合 13"/>
          <p:cNvGrpSpPr/>
          <p:nvPr/>
        </p:nvGrpSpPr>
        <p:grpSpPr>
          <a:xfrm>
            <a:off x="563869" y="1424625"/>
            <a:ext cx="3464813" cy="1482088"/>
            <a:chOff x="7570289" y="1382895"/>
            <a:chExt cx="3203058" cy="1921829"/>
          </a:xfrm>
        </p:grpSpPr>
        <p:sp>
          <p:nvSpPr>
            <p:cNvPr id="15" name="文本框 14"/>
            <p:cNvSpPr txBox="1"/>
            <p:nvPr/>
          </p:nvSpPr>
          <p:spPr>
            <a:xfrm>
              <a:off x="8559328" y="1382895"/>
              <a:ext cx="1167830" cy="518824"/>
            </a:xfrm>
            <a:prstGeom prst="rect">
              <a:avLst/>
            </a:prstGeom>
            <a:noFill/>
          </p:spPr>
          <p:txBody>
            <a:bodyPr wrap="square" rtlCol="0">
              <a:spAutoFit/>
            </a:bodyPr>
            <a:lstStyle/>
            <a:p>
              <a:pPr lvl="0" algn="ctr">
                <a:buSzPct val="25000"/>
                <a:defRPr/>
              </a:pPr>
              <a:r>
                <a:rPr lang="zh-CN" altLang="en-US" sz="20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寄存器</a:t>
              </a:r>
            </a:p>
          </p:txBody>
        </p:sp>
        <p:sp>
          <p:nvSpPr>
            <p:cNvPr id="16" name="文本框 15"/>
            <p:cNvSpPr txBox="1"/>
            <p:nvPr/>
          </p:nvSpPr>
          <p:spPr>
            <a:xfrm>
              <a:off x="7570289" y="1798888"/>
              <a:ext cx="3203058" cy="1505836"/>
            </a:xfrm>
            <a:prstGeom prst="rect">
              <a:avLst/>
            </a:prstGeom>
            <a:noFill/>
          </p:spPr>
          <p:txBody>
            <a:bodyPr wrap="square" rtlCol="0">
              <a:spAutoFit/>
            </a:bodyPr>
            <a:lstStyle/>
            <a:p>
              <a:pPr lvl="0">
                <a:lnSpc>
                  <a:spcPct val="150000"/>
                </a:lnSpc>
              </a:pPr>
              <a:r>
                <a:rPr lang="zh-CN" altLang="en-US"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为出列的数据（基准值和数据）提供固定的区域，在此处方便比较身高。</a:t>
              </a: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grpSp>
      <p:grpSp>
        <p:nvGrpSpPr>
          <p:cNvPr id="18" name="组合 17"/>
          <p:cNvGrpSpPr/>
          <p:nvPr/>
        </p:nvGrpSpPr>
        <p:grpSpPr>
          <a:xfrm>
            <a:off x="579101" y="2600392"/>
            <a:ext cx="4542855" cy="1492723"/>
            <a:chOff x="7570289" y="1383073"/>
            <a:chExt cx="3203058" cy="1872710"/>
          </a:xfrm>
        </p:grpSpPr>
        <p:sp>
          <p:nvSpPr>
            <p:cNvPr id="19" name="文本框 18"/>
            <p:cNvSpPr txBox="1"/>
            <p:nvPr/>
          </p:nvSpPr>
          <p:spPr>
            <a:xfrm>
              <a:off x="8436185" y="1383073"/>
              <a:ext cx="1471266" cy="518823"/>
            </a:xfrm>
            <a:prstGeom prst="rect">
              <a:avLst/>
            </a:prstGeom>
            <a:noFill/>
          </p:spPr>
          <p:txBody>
            <a:bodyPr wrap="square" rtlCol="0">
              <a:spAutoFit/>
            </a:bodyPr>
            <a:lstStyle/>
            <a:p>
              <a:pPr lvl="0" algn="ctr">
                <a:buSzPct val="25000"/>
                <a:defRPr/>
              </a:pPr>
              <a:r>
                <a:rPr lang="zh-CN" altLang="en-US" sz="20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数据组</a:t>
              </a:r>
            </a:p>
          </p:txBody>
        </p:sp>
        <p:sp>
          <p:nvSpPr>
            <p:cNvPr id="20" name="文本框 19"/>
            <p:cNvSpPr txBox="1"/>
            <p:nvPr/>
          </p:nvSpPr>
          <p:spPr>
            <a:xfrm>
              <a:off x="7570289" y="1798888"/>
              <a:ext cx="3203058" cy="1456895"/>
            </a:xfrm>
            <a:prstGeom prst="rect">
              <a:avLst/>
            </a:prstGeom>
            <a:noFill/>
          </p:spPr>
          <p:txBody>
            <a:bodyPr wrap="square" rtlCol="0">
              <a:spAutoFit/>
            </a:bodyPr>
            <a:lstStyle/>
            <a:p>
              <a:pPr lvl="0">
                <a:lnSpc>
                  <a:spcPct val="150000"/>
                </a:lnSpc>
              </a:pPr>
              <a:r>
                <a:rPr lang="zh-CN" altLang="en-US"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排序前，数据组按学号顺序站成一列。由控制器控制出、入列。排序好的分区可以坐下休息。</a:t>
              </a: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grpSp>
      <p:pic>
        <p:nvPicPr>
          <p:cNvPr id="38" name="图片 37" descr="图形用户界面, 应用程序&#10;&#10;描述已自动生成">
            <a:extLst>
              <a:ext uri="{FF2B5EF4-FFF2-40B4-BE49-F238E27FC236}">
                <a16:creationId xmlns:a16="http://schemas.microsoft.com/office/drawing/2014/main" id="{D7B36BF9-FBBE-2461-21D4-E1055C98A0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5578" y="1645664"/>
            <a:ext cx="6846422" cy="4638622"/>
          </a:xfrm>
          <a:prstGeom prst="rect">
            <a:avLst/>
          </a:prstGeom>
        </p:spPr>
      </p:pic>
      <p:sp>
        <p:nvSpPr>
          <p:cNvPr id="26" name="椭圆 25"/>
          <p:cNvSpPr/>
          <p:nvPr/>
        </p:nvSpPr>
        <p:spPr>
          <a:xfrm>
            <a:off x="4330158" y="1949477"/>
            <a:ext cx="161750" cy="161750"/>
          </a:xfrm>
          <a:prstGeom prst="ellipse">
            <a:avLst/>
          </a:prstGeom>
          <a:solidFill>
            <a:srgbClr val="EC671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4400"/>
            <a:endParaRPr lang="zh-CN" altLang="en-US" b="1">
              <a:solidFill>
                <a:schemeClr val="tx1">
                  <a:lumMod val="75000"/>
                  <a:lumOff val="25000"/>
                </a:schemeClr>
              </a:solidFill>
              <a:latin typeface="Arial"/>
              <a:ea typeface="微软雅黑"/>
              <a:cs typeface="+mn-ea"/>
              <a:sym typeface="Arial"/>
            </a:endParaRPr>
          </a:p>
        </p:txBody>
      </p:sp>
      <p:sp>
        <p:nvSpPr>
          <p:cNvPr id="27" name="椭圆 26"/>
          <p:cNvSpPr/>
          <p:nvPr/>
        </p:nvSpPr>
        <p:spPr>
          <a:xfrm>
            <a:off x="5152892" y="2953500"/>
            <a:ext cx="161750" cy="161750"/>
          </a:xfrm>
          <a:prstGeom prst="ellipse">
            <a:avLst/>
          </a:prstGeom>
          <a:solidFill>
            <a:srgbClr val="EC671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4400"/>
            <a:endParaRPr lang="zh-CN" altLang="en-US" b="1">
              <a:solidFill>
                <a:schemeClr val="tx1">
                  <a:lumMod val="75000"/>
                  <a:lumOff val="25000"/>
                </a:schemeClr>
              </a:solidFill>
              <a:latin typeface="Arial"/>
              <a:ea typeface="微软雅黑"/>
              <a:cs typeface="+mn-ea"/>
              <a:sym typeface="Arial"/>
            </a:endParaRPr>
          </a:p>
        </p:txBody>
      </p:sp>
      <p:sp>
        <p:nvSpPr>
          <p:cNvPr id="28" name="椭圆 27"/>
          <p:cNvSpPr/>
          <p:nvPr/>
        </p:nvSpPr>
        <p:spPr>
          <a:xfrm>
            <a:off x="5670275" y="4312972"/>
            <a:ext cx="161750" cy="161750"/>
          </a:xfrm>
          <a:prstGeom prst="ellipse">
            <a:avLst/>
          </a:prstGeom>
          <a:solidFill>
            <a:srgbClr val="EC671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4400"/>
            <a:endParaRPr lang="zh-CN" altLang="en-US" sz="1400" b="1">
              <a:solidFill>
                <a:schemeClr val="tx1">
                  <a:lumMod val="75000"/>
                  <a:lumOff val="25000"/>
                </a:schemeClr>
              </a:solidFill>
              <a:latin typeface="Arial"/>
              <a:ea typeface="微软雅黑"/>
              <a:cs typeface="+mn-ea"/>
              <a:sym typeface="Arial"/>
            </a:endParaRPr>
          </a:p>
        </p:txBody>
      </p:sp>
      <p:sp>
        <p:nvSpPr>
          <p:cNvPr id="33" name="椭圆 32"/>
          <p:cNvSpPr/>
          <p:nvPr/>
        </p:nvSpPr>
        <p:spPr>
          <a:xfrm>
            <a:off x="5839113" y="5819876"/>
            <a:ext cx="161750" cy="161750"/>
          </a:xfrm>
          <a:prstGeom prst="ellipse">
            <a:avLst/>
          </a:prstGeom>
          <a:solidFill>
            <a:srgbClr val="EC671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4400"/>
            <a:endParaRPr lang="zh-CN" altLang="en-US" b="1">
              <a:solidFill>
                <a:schemeClr val="tx1">
                  <a:lumMod val="75000"/>
                  <a:lumOff val="25000"/>
                </a:schemeClr>
              </a:solidFill>
              <a:latin typeface="Arial"/>
              <a:ea typeface="微软雅黑"/>
              <a:cs typeface="+mn-ea"/>
              <a:sym typeface="Arial"/>
            </a:endParaRPr>
          </a:p>
        </p:txBody>
      </p:sp>
      <p:sp>
        <p:nvSpPr>
          <p:cNvPr id="34" name="标题 44">
            <a:extLst>
              <a:ext uri="{FF2B5EF4-FFF2-40B4-BE49-F238E27FC236}">
                <a16:creationId xmlns:a16="http://schemas.microsoft.com/office/drawing/2014/main" id="{90E06146-34BB-3B57-3A57-9D8F34203689}"/>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人体计算机组成</a:t>
            </a:r>
          </a:p>
        </p:txBody>
      </p:sp>
      <p:sp>
        <p:nvSpPr>
          <p:cNvPr id="37" name="isļíḓe">
            <a:extLst>
              <a:ext uri="{FF2B5EF4-FFF2-40B4-BE49-F238E27FC236}">
                <a16:creationId xmlns:a16="http://schemas.microsoft.com/office/drawing/2014/main" id="{614FDAA1-4327-9DA3-5F8F-2891592D9B4A}"/>
              </a:ext>
            </a:extLst>
          </p:cNvPr>
          <p:cNvSpPr/>
          <p:nvPr/>
        </p:nvSpPr>
        <p:spPr>
          <a:xfrm>
            <a:off x="1264594" y="1019777"/>
            <a:ext cx="9662813" cy="480131"/>
          </a:xfrm>
          <a:prstGeom prst="rect">
            <a:avLst/>
          </a:prstGeom>
        </p:spPr>
        <p:txBody>
          <a:bodyPr anchor="b" anchorCtr="0">
            <a:noAutofit/>
          </a:bodyPr>
          <a:lstStyle/>
          <a:p>
            <a:pPr lvl="0" algn="ctr">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场地设置及解释</a:t>
            </a:r>
          </a:p>
        </p:txBody>
      </p:sp>
      <p:grpSp>
        <p:nvGrpSpPr>
          <p:cNvPr id="39" name="组合 38">
            <a:extLst>
              <a:ext uri="{FF2B5EF4-FFF2-40B4-BE49-F238E27FC236}">
                <a16:creationId xmlns:a16="http://schemas.microsoft.com/office/drawing/2014/main" id="{64D98C51-BA8B-FEEA-7371-2786F8FBF559}"/>
              </a:ext>
            </a:extLst>
          </p:cNvPr>
          <p:cNvGrpSpPr/>
          <p:nvPr/>
        </p:nvGrpSpPr>
        <p:grpSpPr>
          <a:xfrm>
            <a:off x="563869" y="5455950"/>
            <a:ext cx="5133370" cy="1123390"/>
            <a:chOff x="7570289" y="1383074"/>
            <a:chExt cx="3203058" cy="1409361"/>
          </a:xfrm>
        </p:grpSpPr>
        <p:sp>
          <p:nvSpPr>
            <p:cNvPr id="40" name="文本框 39">
              <a:extLst>
                <a:ext uri="{FF2B5EF4-FFF2-40B4-BE49-F238E27FC236}">
                  <a16:creationId xmlns:a16="http://schemas.microsoft.com/office/drawing/2014/main" id="{CE80F5C6-8656-803E-3BE9-BB308755700A}"/>
                </a:ext>
              </a:extLst>
            </p:cNvPr>
            <p:cNvSpPr txBox="1"/>
            <p:nvPr/>
          </p:nvSpPr>
          <p:spPr>
            <a:xfrm>
              <a:off x="8436185" y="1383074"/>
              <a:ext cx="1471266" cy="501962"/>
            </a:xfrm>
            <a:prstGeom prst="rect">
              <a:avLst/>
            </a:prstGeom>
            <a:noFill/>
          </p:spPr>
          <p:txBody>
            <a:bodyPr wrap="square" rtlCol="0">
              <a:spAutoFit/>
            </a:bodyPr>
            <a:lstStyle/>
            <a:p>
              <a:pPr lvl="0" algn="ctr">
                <a:buSzPct val="25000"/>
                <a:defRPr/>
              </a:pPr>
              <a:r>
                <a:rPr lang="zh-CN" altLang="en-US" sz="20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监督器与监控器</a:t>
              </a:r>
            </a:p>
          </p:txBody>
        </p:sp>
        <p:sp>
          <p:nvSpPr>
            <p:cNvPr id="41" name="文本框 40">
              <a:extLst>
                <a:ext uri="{FF2B5EF4-FFF2-40B4-BE49-F238E27FC236}">
                  <a16:creationId xmlns:a16="http://schemas.microsoft.com/office/drawing/2014/main" id="{4C43CA89-2BDF-55E0-A2DD-8796730AB095}"/>
                </a:ext>
              </a:extLst>
            </p:cNvPr>
            <p:cNvSpPr txBox="1"/>
            <p:nvPr/>
          </p:nvSpPr>
          <p:spPr>
            <a:xfrm>
              <a:off x="7570289" y="1798888"/>
              <a:ext cx="3203058" cy="993547"/>
            </a:xfrm>
            <a:prstGeom prst="rect">
              <a:avLst/>
            </a:prstGeom>
            <a:noFill/>
          </p:spPr>
          <p:txBody>
            <a:bodyPr wrap="square" rtlCol="0">
              <a:spAutoFit/>
            </a:bodyPr>
            <a:lstStyle/>
            <a:p>
              <a:pPr lvl="0">
                <a:lnSpc>
                  <a:spcPct val="150000"/>
                </a:lnSpc>
              </a:pPr>
              <a:r>
                <a:rPr lang="zh-CN" altLang="en-US"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监督器避免程序错误，一个监督出、入列操作，另一个监督身高比较过程。监控器负责录制视频、拍摄瞬间。</a:t>
              </a: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grpSp>
      <p:grpSp>
        <p:nvGrpSpPr>
          <p:cNvPr id="42" name="组合 41">
            <a:extLst>
              <a:ext uri="{FF2B5EF4-FFF2-40B4-BE49-F238E27FC236}">
                <a16:creationId xmlns:a16="http://schemas.microsoft.com/office/drawing/2014/main" id="{F241FBDC-402B-3C1E-9E9F-CFD6CD31437D}"/>
              </a:ext>
            </a:extLst>
          </p:cNvPr>
          <p:cNvGrpSpPr/>
          <p:nvPr/>
        </p:nvGrpSpPr>
        <p:grpSpPr>
          <a:xfrm>
            <a:off x="563869" y="3861455"/>
            <a:ext cx="5018443" cy="1494726"/>
            <a:chOff x="7570289" y="1380560"/>
            <a:chExt cx="3203058" cy="1875224"/>
          </a:xfrm>
        </p:grpSpPr>
        <p:sp>
          <p:nvSpPr>
            <p:cNvPr id="43" name="文本框 42">
              <a:extLst>
                <a:ext uri="{FF2B5EF4-FFF2-40B4-BE49-F238E27FC236}">
                  <a16:creationId xmlns:a16="http://schemas.microsoft.com/office/drawing/2014/main" id="{5B10E62D-F519-020B-4CDC-23584D689909}"/>
                </a:ext>
              </a:extLst>
            </p:cNvPr>
            <p:cNvSpPr txBox="1"/>
            <p:nvPr/>
          </p:nvSpPr>
          <p:spPr>
            <a:xfrm>
              <a:off x="8436185" y="1380560"/>
              <a:ext cx="1471266" cy="501962"/>
            </a:xfrm>
            <a:prstGeom prst="rect">
              <a:avLst/>
            </a:prstGeom>
            <a:noFill/>
          </p:spPr>
          <p:txBody>
            <a:bodyPr wrap="square" rtlCol="0">
              <a:spAutoFit/>
            </a:bodyPr>
            <a:lstStyle/>
            <a:p>
              <a:pPr lvl="0" algn="ctr">
                <a:buSzPct val="25000"/>
                <a:defRPr/>
              </a:pPr>
              <a:r>
                <a:rPr lang="zh-CN" altLang="en-US" sz="20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控制器与计数器</a:t>
              </a:r>
            </a:p>
          </p:txBody>
        </p:sp>
        <p:sp>
          <p:nvSpPr>
            <p:cNvPr id="44" name="文本框 43">
              <a:extLst>
                <a:ext uri="{FF2B5EF4-FFF2-40B4-BE49-F238E27FC236}">
                  <a16:creationId xmlns:a16="http://schemas.microsoft.com/office/drawing/2014/main" id="{2B2180E6-EBBD-DCB2-D955-10927AE25CC5}"/>
                </a:ext>
              </a:extLst>
            </p:cNvPr>
            <p:cNvSpPr txBox="1"/>
            <p:nvPr/>
          </p:nvSpPr>
          <p:spPr>
            <a:xfrm>
              <a:off x="7570289" y="1798888"/>
              <a:ext cx="3203058" cy="1456896"/>
            </a:xfrm>
            <a:prstGeom prst="rect">
              <a:avLst/>
            </a:prstGeom>
            <a:noFill/>
          </p:spPr>
          <p:txBody>
            <a:bodyPr wrap="square" rtlCol="0">
              <a:spAutoFit/>
            </a:bodyPr>
            <a:lstStyle/>
            <a:p>
              <a:pPr lvl="0">
                <a:lnSpc>
                  <a:spcPct val="150000"/>
                </a:lnSpc>
              </a:pPr>
              <a:r>
                <a:rPr lang="zh-CN" altLang="en-US"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控制器通过指令完成快排过程。当且仅当将运行指令时，计数器大声报数，控制器再执行。单个控制器只统计同侧的控制器执行的指令数。</a:t>
              </a:r>
              <a:endParaRPr lang="en-US" altLang="zh-CN" sz="16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grpSp>
      <p:sp>
        <p:nvSpPr>
          <p:cNvPr id="17" name="椭圆 16">
            <a:extLst>
              <a:ext uri="{FF2B5EF4-FFF2-40B4-BE49-F238E27FC236}">
                <a16:creationId xmlns:a16="http://schemas.microsoft.com/office/drawing/2014/main" id="{CD85D382-03A9-E754-2FB3-7D8F9CDC4A6C}"/>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21" name="文本框 20">
            <a:extLst>
              <a:ext uri="{FF2B5EF4-FFF2-40B4-BE49-F238E27FC236}">
                <a16:creationId xmlns:a16="http://schemas.microsoft.com/office/drawing/2014/main" id="{386ECBEF-A1FA-553E-DCFF-5BD981411871}"/>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3963522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par>
                                <p:cTn id="12" presetID="5" presetClass="entr" presetSubtype="10" fill="hold" grpId="0" nodeType="with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checkerboard(across)">
                                      <p:cBhvr>
                                        <p:cTn id="14" dur="500"/>
                                        <p:tgtEl>
                                          <p:spTgt spid="26"/>
                                        </p:tgtEl>
                                      </p:cBhvr>
                                    </p:animEffect>
                                  </p:childTnLst>
                                </p:cTn>
                              </p:par>
                              <p:par>
                                <p:cTn id="15" presetID="5" presetClass="entr" presetSubtype="1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checkerboard(across)">
                                      <p:cBhvr>
                                        <p:cTn id="17" dur="500"/>
                                        <p:tgtEl>
                                          <p:spTgt spid="27"/>
                                        </p:tgtEl>
                                      </p:cBhvr>
                                    </p:animEffect>
                                  </p:childTnLst>
                                </p:cTn>
                              </p:par>
                              <p:par>
                                <p:cTn id="18" presetID="5" presetClass="entr" presetSubtype="10" fill="hold" grpId="0" nodeType="with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checkerboard(across)">
                                      <p:cBhvr>
                                        <p:cTn id="20" dur="500"/>
                                        <p:tgtEl>
                                          <p:spTgt spid="28"/>
                                        </p:tgtEl>
                                      </p:cBhvr>
                                    </p:animEffect>
                                  </p:childTnLst>
                                </p:cTn>
                              </p:par>
                              <p:par>
                                <p:cTn id="21" presetID="5" presetClass="entr" presetSubtype="1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checkerboard(across)">
                                      <p:cBhvr>
                                        <p:cTn id="23" dur="500"/>
                                        <p:tgtEl>
                                          <p:spTgt spid="13"/>
                                        </p:tgtEl>
                                      </p:cBhvr>
                                    </p:animEffect>
                                  </p:childTnLst>
                                </p:cTn>
                              </p:par>
                              <p:par>
                                <p:cTn id="24" presetID="5" presetClass="entr" presetSubtype="10" fill="hold" grpId="0"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checkerboard(across)">
                                      <p:cBhvr>
                                        <p:cTn id="26" dur="500"/>
                                        <p:tgtEl>
                                          <p:spTgt spid="33"/>
                                        </p:tgtEl>
                                      </p:cBhvr>
                                    </p:animEffect>
                                  </p:childTnLst>
                                </p:cTn>
                              </p:par>
                            </p:childTnLst>
                          </p:cTn>
                        </p:par>
                        <p:par>
                          <p:cTn id="27" fill="hold">
                            <p:stCondLst>
                              <p:cond delay="1000"/>
                            </p:stCondLst>
                            <p:childTnLst>
                              <p:par>
                                <p:cTn id="28" presetID="10" presetClass="entr" presetSubtype="0" fill="hold"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250"/>
                                        <p:tgtEl>
                                          <p:spTgt spid="14"/>
                                        </p:tgtEl>
                                      </p:cBhvr>
                                    </p:animEffect>
                                  </p:childTnLst>
                                </p:cTn>
                              </p:par>
                            </p:childTnLst>
                          </p:cTn>
                        </p:par>
                        <p:par>
                          <p:cTn id="31" fill="hold">
                            <p:stCondLst>
                              <p:cond delay="1250"/>
                            </p:stCondLst>
                            <p:childTnLst>
                              <p:par>
                                <p:cTn id="32" presetID="10" presetClass="entr" presetSubtype="0" fill="hold"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250"/>
                                        <p:tgtEl>
                                          <p:spTgt spid="18"/>
                                        </p:tgtEl>
                                      </p:cBhvr>
                                    </p:animEffect>
                                  </p:childTnLst>
                                </p:cTn>
                              </p:par>
                            </p:childTnLst>
                          </p:cTn>
                        </p:par>
                        <p:par>
                          <p:cTn id="35" fill="hold">
                            <p:stCondLst>
                              <p:cond delay="1500"/>
                            </p:stCondLst>
                            <p:childTnLst>
                              <p:par>
                                <p:cTn id="36" presetID="10" presetClass="entr" presetSubtype="0" fill="hold" nodeType="afterEffect">
                                  <p:stCondLst>
                                    <p:cond delay="0"/>
                                  </p:stCondLst>
                                  <p:childTnLst>
                                    <p:set>
                                      <p:cBhvr>
                                        <p:cTn id="37" dur="1" fill="hold">
                                          <p:stCondLst>
                                            <p:cond delay="0"/>
                                          </p:stCondLst>
                                        </p:cTn>
                                        <p:tgtEl>
                                          <p:spTgt spid="42"/>
                                        </p:tgtEl>
                                        <p:attrNameLst>
                                          <p:attrName>style.visibility</p:attrName>
                                        </p:attrNameLst>
                                      </p:cBhvr>
                                      <p:to>
                                        <p:strVal val="visible"/>
                                      </p:to>
                                    </p:set>
                                    <p:animEffect transition="in" filter="fade">
                                      <p:cBhvr>
                                        <p:cTn id="38" dur="250"/>
                                        <p:tgtEl>
                                          <p:spTgt spid="42"/>
                                        </p:tgtEl>
                                      </p:cBhvr>
                                    </p:animEffect>
                                  </p:childTnLst>
                                </p:cTn>
                              </p:par>
                            </p:childTnLst>
                          </p:cTn>
                        </p:par>
                        <p:par>
                          <p:cTn id="39" fill="hold">
                            <p:stCondLst>
                              <p:cond delay="1750"/>
                            </p:stCondLst>
                            <p:childTnLst>
                              <p:par>
                                <p:cTn id="40" presetID="10" presetClass="entr" presetSubtype="0" fill="hold" nodeType="after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250"/>
                                        <p:tgtEl>
                                          <p:spTgt spid="39"/>
                                        </p:tgtEl>
                                      </p:cBhvr>
                                    </p:animEffect>
                                  </p:childTnLst>
                                </p:cTn>
                              </p:par>
                            </p:childTnLst>
                          </p:cTn>
                        </p:par>
                        <p:par>
                          <p:cTn id="43" fill="hold">
                            <p:stCondLst>
                              <p:cond delay="2000"/>
                            </p:stCondLst>
                            <p:childTnLst>
                              <p:par>
                                <p:cTn id="44" presetID="10" presetClass="entr" presetSubtype="0" fill="hold" nodeType="after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26" grpId="0" animBg="1"/>
      <p:bldP spid="27" grpId="0" animBg="1"/>
      <p:bldP spid="28" grpId="0" animBg="1"/>
      <p:bldP spid="33" grpId="0" animBg="1"/>
      <p:bldP spid="3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14" name="iṡ1ïḍé"/>
          <p:cNvSpPr txBox="1"/>
          <p:nvPr/>
        </p:nvSpPr>
        <p:spPr>
          <a:xfrm>
            <a:off x="1005650" y="1595180"/>
            <a:ext cx="10180700" cy="1066382"/>
          </a:xfrm>
          <a:prstGeom prst="rect">
            <a:avLst/>
          </a:prstGeom>
          <a:noFill/>
        </p:spPr>
        <p:txBody>
          <a:bodyPr wrap="square" rtlCol="0">
            <a:spAutoFit/>
          </a:bodyPr>
          <a:lstStyle/>
          <a:p>
            <a:pPr>
              <a:lnSpc>
                <a:spcPct val="120000"/>
              </a:lnSpc>
            </a:pPr>
            <a:r>
              <a:rPr lang="zh-CN" altLang="en-US" dirty="0">
                <a:latin typeface="霞鹜文楷" panose="02020500000000000000" pitchFamily="18" charset="-122"/>
                <a:ea typeface="霞鹜文楷" panose="02020500000000000000" pitchFamily="18" charset="-122"/>
              </a:rPr>
              <a:t>      快速排序的基本过程需要</a:t>
            </a:r>
            <a:r>
              <a:rPr lang="zh-CN" altLang="en-US" i="1" dirty="0">
                <a:latin typeface="霞鹜文楷" panose="02020500000000000000" pitchFamily="18" charset="-122"/>
                <a:ea typeface="霞鹜文楷" panose="02020500000000000000" pitchFamily="18" charset="-122"/>
              </a:rPr>
              <a:t>分别</a:t>
            </a:r>
            <a:r>
              <a:rPr lang="zh-CN" altLang="en-US" dirty="0">
                <a:latin typeface="霞鹜文楷" panose="02020500000000000000" pitchFamily="18" charset="-122"/>
                <a:ea typeface="霞鹜文楷" panose="02020500000000000000" pitchFamily="18" charset="-122"/>
              </a:rPr>
              <a:t>从左端和右端对面，逐一进行判断。</a:t>
            </a:r>
            <a:endParaRPr lang="en-US" altLang="zh-CN" dirty="0">
              <a:latin typeface="霞鹜文楷" panose="02020500000000000000" pitchFamily="18" charset="-122"/>
              <a:ea typeface="霞鹜文楷" panose="02020500000000000000" pitchFamily="18" charset="-122"/>
            </a:endParaRPr>
          </a:p>
          <a:p>
            <a:pPr>
              <a:lnSpc>
                <a:spcPct val="120000"/>
              </a:lnSpc>
            </a:pPr>
            <a:r>
              <a:rPr lang="en-US" altLang="zh-CN" dirty="0">
                <a:latin typeface="霞鹜文楷" panose="02020500000000000000" pitchFamily="18" charset="-122"/>
                <a:ea typeface="霞鹜文楷" panose="02020500000000000000" pitchFamily="18" charset="-122"/>
              </a:rPr>
              <a:t>      </a:t>
            </a:r>
            <a:r>
              <a:rPr lang="zh-CN" altLang="en-US" dirty="0">
                <a:latin typeface="霞鹜文楷" panose="02020500000000000000" pitchFamily="18" charset="-122"/>
                <a:ea typeface="霞鹜文楷" panose="02020500000000000000" pitchFamily="18" charset="-122"/>
              </a:rPr>
              <a:t>我们清楚，为确保程序是串行执行、并拟合计算机的基本要求，只能同时有一个控制器在运作，相应的，实验中安排的另一个控制器必须为“备份控制器”。依照这个思路，我们规定：</a:t>
            </a:r>
            <a:endParaRPr lang="en-US" altLang="zh-CN" dirty="0">
              <a:latin typeface="霞鹜文楷" panose="02020500000000000000" pitchFamily="18" charset="-122"/>
              <a:ea typeface="霞鹜文楷" panose="02020500000000000000" pitchFamily="18" charset="-122"/>
            </a:endParaRPr>
          </a:p>
        </p:txBody>
      </p:sp>
      <p:cxnSp>
        <p:nvCxnSpPr>
          <p:cNvPr id="20" name="îSlíḓê"/>
          <p:cNvCxnSpPr/>
          <p:nvPr/>
        </p:nvCxnSpPr>
        <p:spPr>
          <a:xfrm>
            <a:off x="634894" y="1491835"/>
            <a:ext cx="344196" cy="0"/>
          </a:xfrm>
          <a:prstGeom prst="line">
            <a:avLst/>
          </a:prstGeom>
          <a:ln w="25400" cap="flat">
            <a:solidFill>
              <a:srgbClr val="EC6712"/>
            </a:solidFill>
            <a:bevel/>
          </a:ln>
        </p:spPr>
        <p:style>
          <a:lnRef idx="1">
            <a:schemeClr val="accent1"/>
          </a:lnRef>
          <a:fillRef idx="0">
            <a:schemeClr val="accent1"/>
          </a:fillRef>
          <a:effectRef idx="0">
            <a:schemeClr val="accent1"/>
          </a:effectRef>
          <a:fontRef idx="minor">
            <a:schemeClr val="tx1"/>
          </a:fontRef>
        </p:style>
      </p:cxnSp>
      <p:grpSp>
        <p:nvGrpSpPr>
          <p:cNvPr id="21" name="iṧlíḋé"/>
          <p:cNvGrpSpPr/>
          <p:nvPr/>
        </p:nvGrpSpPr>
        <p:grpSpPr>
          <a:xfrm>
            <a:off x="1755908" y="2753248"/>
            <a:ext cx="8680183" cy="2227804"/>
            <a:chOff x="6370433" y="3213261"/>
            <a:chExt cx="5161167" cy="2683942"/>
          </a:xfrm>
        </p:grpSpPr>
        <p:grpSp>
          <p:nvGrpSpPr>
            <p:cNvPr id="22" name="ïṥḷïḍe"/>
            <p:cNvGrpSpPr/>
            <p:nvPr/>
          </p:nvGrpSpPr>
          <p:grpSpPr>
            <a:xfrm>
              <a:off x="6370433" y="3213261"/>
              <a:ext cx="5161167" cy="2683942"/>
              <a:chOff x="6370433" y="3213261"/>
              <a:chExt cx="5161167" cy="2683942"/>
            </a:xfrm>
          </p:grpSpPr>
          <p:sp>
            <p:nvSpPr>
              <p:cNvPr id="24" name="ïŝ1ídê"/>
              <p:cNvSpPr txBox="1"/>
              <p:nvPr/>
            </p:nvSpPr>
            <p:spPr>
              <a:xfrm>
                <a:off x="6370433" y="3674993"/>
                <a:ext cx="5148465" cy="22222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1600" dirty="0">
                    <a:latin typeface="霞鹜文楷" panose="02020500000000000000" pitchFamily="18" charset="-122"/>
                    <a:ea typeface="霞鹜文楷" panose="02020500000000000000" pitchFamily="18" charset="-122"/>
                  </a:rPr>
                  <a:t>      要求</a:t>
                </a:r>
                <a:r>
                  <a:rPr lang="zh-CN" altLang="en-US" sz="1600" b="1" dirty="0">
                    <a:latin typeface="霞鹜文楷" panose="02020500000000000000" pitchFamily="18" charset="-122"/>
                    <a:ea typeface="霞鹜文楷" panose="02020500000000000000" pitchFamily="18" charset="-122"/>
                  </a:rPr>
                  <a:t>两个控制器</a:t>
                </a:r>
                <a:r>
                  <a:rPr lang="zh-CN" altLang="en-US" sz="1600" i="1" dirty="0">
                    <a:latin typeface="霞鹜文楷" panose="02020500000000000000" pitchFamily="18" charset="-122"/>
                    <a:ea typeface="霞鹜文楷" panose="02020500000000000000" pitchFamily="18" charset="-122"/>
                  </a:rPr>
                  <a:t>分别</a:t>
                </a:r>
                <a:r>
                  <a:rPr lang="zh-CN" altLang="en-US" sz="1600" dirty="0">
                    <a:latin typeface="霞鹜文楷" panose="02020500000000000000" pitchFamily="18" charset="-122"/>
                    <a:ea typeface="霞鹜文楷" panose="02020500000000000000" pitchFamily="18" charset="-122"/>
                  </a:rPr>
                  <a:t>在两端，依次进行这个过程。</a:t>
                </a:r>
                <a:endParaRPr lang="en-US" altLang="zh-CN" sz="1600" dirty="0">
                  <a:latin typeface="霞鹜文楷" panose="02020500000000000000" pitchFamily="18" charset="-122"/>
                  <a:ea typeface="霞鹜文楷" panose="02020500000000000000" pitchFamily="18" charset="-122"/>
                </a:endParaRPr>
              </a:p>
              <a:p>
                <a:pPr>
                  <a:lnSpc>
                    <a:spcPct val="120000"/>
                  </a:lnSpc>
                </a:pPr>
                <a:r>
                  <a:rPr lang="zh-CN" altLang="en-US" sz="1600" dirty="0">
                    <a:latin typeface="霞鹜文楷" panose="02020500000000000000" pitchFamily="18" charset="-122"/>
                    <a:ea typeface="霞鹜文楷" panose="02020500000000000000" pitchFamily="18" charset="-122"/>
                  </a:rPr>
                  <a:t>      当</a:t>
                </a:r>
                <a:r>
                  <a:rPr lang="zh-CN" altLang="en-US" sz="1600" b="1" dirty="0">
                    <a:latin typeface="霞鹜文楷" panose="02020500000000000000" pitchFamily="18" charset="-122"/>
                    <a:ea typeface="霞鹜文楷" panose="02020500000000000000" pitchFamily="18" charset="-122"/>
                  </a:rPr>
                  <a:t>左边的控制器</a:t>
                </a:r>
                <a:r>
                  <a:rPr lang="zh-CN" altLang="en-US" sz="1600" dirty="0">
                    <a:latin typeface="霞鹜文楷" panose="02020500000000000000" pitchFamily="18" charset="-122"/>
                    <a:ea typeface="霞鹜文楷" panose="02020500000000000000" pitchFamily="18" charset="-122"/>
                  </a:rPr>
                  <a:t>在运行时，</a:t>
                </a:r>
                <a:r>
                  <a:rPr lang="zh-CN" altLang="en-US" sz="1600" b="1" dirty="0">
                    <a:latin typeface="霞鹜文楷" panose="02020500000000000000" pitchFamily="18" charset="-122"/>
                    <a:ea typeface="霞鹜文楷" panose="02020500000000000000" pitchFamily="18" charset="-122"/>
                  </a:rPr>
                  <a:t>右边的控制器</a:t>
                </a:r>
                <a:r>
                  <a:rPr lang="zh-CN" altLang="en-US" sz="1600" dirty="0">
                    <a:latin typeface="霞鹜文楷" panose="02020500000000000000" pitchFamily="18" charset="-122"/>
                    <a:ea typeface="霞鹜文楷" panose="02020500000000000000" pitchFamily="18" charset="-122"/>
                  </a:rPr>
                  <a:t>就为</a:t>
                </a:r>
                <a:r>
                  <a:rPr lang="zh-CN" altLang="en-US" sz="1600" i="1" dirty="0">
                    <a:latin typeface="霞鹜文楷" panose="02020500000000000000" pitchFamily="18" charset="-122"/>
                    <a:ea typeface="霞鹜文楷" panose="02020500000000000000" pitchFamily="18" charset="-122"/>
                  </a:rPr>
                  <a:t>“备份控制器”</a:t>
                </a:r>
                <a:r>
                  <a:rPr lang="zh-CN" altLang="en-US" sz="1600" dirty="0">
                    <a:latin typeface="霞鹜文楷" panose="02020500000000000000" pitchFamily="18" charset="-122"/>
                    <a:ea typeface="霞鹜文楷" panose="02020500000000000000" pitchFamily="18" charset="-122"/>
                  </a:rPr>
                  <a:t>，是并不在工作的，直到左侧进行完，才将左、右控制器的状态互换，此时</a:t>
                </a:r>
                <a:r>
                  <a:rPr lang="zh-CN" altLang="en-US" sz="1600" b="1" dirty="0">
                    <a:latin typeface="霞鹜文楷" panose="02020500000000000000" pitchFamily="18" charset="-122"/>
                    <a:ea typeface="霞鹜文楷" panose="02020500000000000000" pitchFamily="18" charset="-122"/>
                  </a:rPr>
                  <a:t>右边的控制器</a:t>
                </a:r>
                <a:r>
                  <a:rPr lang="zh-CN" altLang="en-US" sz="1600" dirty="0">
                    <a:latin typeface="霞鹜文楷" panose="02020500000000000000" pitchFamily="18" charset="-122"/>
                    <a:ea typeface="霞鹜文楷" panose="02020500000000000000" pitchFamily="18" charset="-122"/>
                  </a:rPr>
                  <a:t>在运行，</a:t>
                </a:r>
                <a:r>
                  <a:rPr lang="zh-CN" altLang="en-US" sz="1600" b="1" dirty="0">
                    <a:latin typeface="霞鹜文楷" panose="02020500000000000000" pitchFamily="18" charset="-122"/>
                    <a:ea typeface="霞鹜文楷" panose="02020500000000000000" pitchFamily="18" charset="-122"/>
                  </a:rPr>
                  <a:t>左边的控制器</a:t>
                </a:r>
                <a:r>
                  <a:rPr lang="zh-CN" altLang="en-US" sz="1600" dirty="0">
                    <a:latin typeface="霞鹜文楷" panose="02020500000000000000" pitchFamily="18" charset="-122"/>
                    <a:ea typeface="霞鹜文楷" panose="02020500000000000000" pitchFamily="18" charset="-122"/>
                  </a:rPr>
                  <a:t>为</a:t>
                </a:r>
                <a:r>
                  <a:rPr lang="zh-CN" altLang="en-US" sz="1600" i="1" dirty="0">
                    <a:latin typeface="霞鹜文楷" panose="02020500000000000000" pitchFamily="18" charset="-122"/>
                    <a:ea typeface="霞鹜文楷" panose="02020500000000000000" pitchFamily="18" charset="-122"/>
                  </a:rPr>
                  <a:t>“备份控制器”</a:t>
                </a:r>
                <a:r>
                  <a:rPr lang="zh-CN" altLang="en-US" sz="1600" dirty="0">
                    <a:latin typeface="霞鹜文楷" panose="02020500000000000000" pitchFamily="18" charset="-122"/>
                    <a:ea typeface="霞鹜文楷" panose="02020500000000000000" pitchFamily="18" charset="-122"/>
                  </a:rPr>
                  <a:t>。按照这个规律运行程序。</a:t>
                </a:r>
              </a:p>
              <a:p>
                <a:pPr>
                  <a:lnSpc>
                    <a:spcPct val="120000"/>
                  </a:lnSpc>
                </a:pPr>
                <a:r>
                  <a:rPr lang="zh-CN" altLang="en-US" sz="1600" dirty="0">
                    <a:latin typeface="霞鹜文楷" panose="02020500000000000000" pitchFamily="18" charset="-122"/>
                    <a:ea typeface="霞鹜文楷" panose="02020500000000000000" pitchFamily="18" charset="-122"/>
                  </a:rPr>
                  <a:t>      为便于编写代码，控制器名称只与</a:t>
                </a:r>
                <a:r>
                  <a:rPr lang="zh-CN" altLang="en-US" sz="1600" b="1" dirty="0">
                    <a:latin typeface="霞鹜文楷" panose="02020500000000000000" pitchFamily="18" charset="-122"/>
                    <a:ea typeface="霞鹜文楷" panose="02020500000000000000" pitchFamily="18" charset="-122"/>
                  </a:rPr>
                  <a:t>初始状态</a:t>
                </a:r>
                <a:r>
                  <a:rPr lang="zh-CN" altLang="en-US" sz="1600" dirty="0">
                    <a:latin typeface="霞鹜文楷" panose="02020500000000000000" pitchFamily="18" charset="-122"/>
                    <a:ea typeface="霞鹜文楷" panose="02020500000000000000" pitchFamily="18" charset="-122"/>
                  </a:rPr>
                  <a:t>有关。</a:t>
                </a:r>
                <a:r>
                  <a:rPr lang="zh-CN" altLang="en-US" sz="1600" b="1" dirty="0">
                    <a:latin typeface="霞鹜文楷" panose="02020500000000000000" pitchFamily="18" charset="-122"/>
                    <a:ea typeface="霞鹜文楷" panose="02020500000000000000" pitchFamily="18" charset="-122"/>
                  </a:rPr>
                  <a:t>一开始在左边</a:t>
                </a:r>
                <a:r>
                  <a:rPr lang="zh-CN" altLang="en-US" sz="1600" dirty="0">
                    <a:latin typeface="霞鹜文楷" panose="02020500000000000000" pitchFamily="18" charset="-122"/>
                    <a:ea typeface="霞鹜文楷" panose="02020500000000000000" pitchFamily="18" charset="-122"/>
                  </a:rPr>
                  <a:t>的控制器就永远叫 “左边”，右边同理。</a:t>
                </a:r>
              </a:p>
            </p:txBody>
          </p:sp>
          <p:sp>
            <p:nvSpPr>
              <p:cNvPr id="25" name="ï$lîḑé"/>
              <p:cNvSpPr txBox="1"/>
              <p:nvPr/>
            </p:nvSpPr>
            <p:spPr>
              <a:xfrm>
                <a:off x="6383135" y="3213261"/>
                <a:ext cx="5148465" cy="482032"/>
              </a:xfrm>
              <a:prstGeom prst="rect">
                <a:avLst/>
              </a:prstGeom>
              <a:noFill/>
            </p:spPr>
            <p:txBody>
              <a:bodyPr wrap="square" rtlCol="0">
                <a:spAutoFit/>
              </a:bodyPr>
              <a:lstStyle/>
              <a:p>
                <a:pPr lvl="0">
                  <a:buSzPct val="25000"/>
                  <a:defRPr/>
                </a:pPr>
                <a:r>
                  <a:rPr lang="zh-CN" altLang="en-US" sz="20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控制器</a:t>
                </a:r>
              </a:p>
            </p:txBody>
          </p:sp>
        </p:grpSp>
        <p:cxnSp>
          <p:nvCxnSpPr>
            <p:cNvPr id="23" name="îš1îḓè"/>
            <p:cNvCxnSpPr/>
            <p:nvPr/>
          </p:nvCxnSpPr>
          <p:spPr>
            <a:xfrm>
              <a:off x="6377124" y="3695293"/>
              <a:ext cx="5135082" cy="0"/>
            </a:xfrm>
            <a:prstGeom prst="line">
              <a:avLst/>
            </a:prstGeom>
            <a:ln w="12700" cap="flat">
              <a:solidFill>
                <a:srgbClr val="EC6712"/>
              </a:solidFill>
              <a:bevel/>
            </a:ln>
          </p:spPr>
          <p:style>
            <a:lnRef idx="1">
              <a:schemeClr val="accent1"/>
            </a:lnRef>
            <a:fillRef idx="0">
              <a:schemeClr val="accent1"/>
            </a:fillRef>
            <a:effectRef idx="0">
              <a:schemeClr val="accent1"/>
            </a:effectRef>
            <a:fontRef idx="minor">
              <a:schemeClr val="tx1"/>
            </a:fontRef>
          </p:style>
        </p:cxnSp>
      </p:grpSp>
      <p:grpSp>
        <p:nvGrpSpPr>
          <p:cNvPr id="34" name="组合 33">
            <a:extLst>
              <a:ext uri="{FF2B5EF4-FFF2-40B4-BE49-F238E27FC236}">
                <a16:creationId xmlns:a16="http://schemas.microsoft.com/office/drawing/2014/main" id="{5BB8A099-6A35-5F87-BE82-C7D81EC610C6}"/>
              </a:ext>
            </a:extLst>
          </p:cNvPr>
          <p:cNvGrpSpPr>
            <a:grpSpLocks noChangeAspect="1"/>
          </p:cNvGrpSpPr>
          <p:nvPr/>
        </p:nvGrpSpPr>
        <p:grpSpPr>
          <a:xfrm>
            <a:off x="472491" y="385094"/>
            <a:ext cx="492741" cy="490840"/>
            <a:chOff x="95534" y="5186149"/>
            <a:chExt cx="1891260" cy="1883963"/>
          </a:xfrm>
        </p:grpSpPr>
        <p:cxnSp>
          <p:nvCxnSpPr>
            <p:cNvPr id="35" name="直接连接符 34">
              <a:extLst>
                <a:ext uri="{FF2B5EF4-FFF2-40B4-BE49-F238E27FC236}">
                  <a16:creationId xmlns:a16="http://schemas.microsoft.com/office/drawing/2014/main" id="{0BFBF1B5-5DDA-376C-C786-39EB9133DAF4}"/>
                </a:ext>
              </a:extLst>
            </p:cNvPr>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D43975B5-E68B-12C9-9365-EAB8058EBA88}"/>
                </a:ext>
              </a:extLst>
            </p:cNvPr>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9D7139C9-6394-DA16-1E59-5450647845AB}"/>
                </a:ext>
              </a:extLst>
            </p:cNvPr>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30CA6EDE-3533-23BA-74F0-791BE80BB07D}"/>
                </a:ext>
              </a:extLst>
            </p:cNvPr>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EC0A6B5E-4454-D20B-61E8-330D087D7BB2}"/>
                </a:ext>
              </a:extLst>
            </p:cNvPr>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D5C05067-CED2-0933-0400-FFDAD078850F}"/>
                </a:ext>
              </a:extLst>
            </p:cNvPr>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AC19E28B-5AB3-D01E-0AF3-3D1A5951C151}"/>
                </a:ext>
              </a:extLst>
            </p:cNvPr>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124F7030-B768-32B6-5E5F-88B0144037AC}"/>
                </a:ext>
              </a:extLst>
            </p:cNvPr>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43" name="标题 44">
            <a:extLst>
              <a:ext uri="{FF2B5EF4-FFF2-40B4-BE49-F238E27FC236}">
                <a16:creationId xmlns:a16="http://schemas.microsoft.com/office/drawing/2014/main" id="{432C5B9F-73DE-BB4C-10A1-DC7E22D6C53E}"/>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人体计算机组成</a:t>
            </a:r>
          </a:p>
        </p:txBody>
      </p:sp>
      <p:sp>
        <p:nvSpPr>
          <p:cNvPr id="4" name="isļíḓe">
            <a:extLst>
              <a:ext uri="{FF2B5EF4-FFF2-40B4-BE49-F238E27FC236}">
                <a16:creationId xmlns:a16="http://schemas.microsoft.com/office/drawing/2014/main" id="{B68B00FA-CABD-9CDA-0952-38F0295ADB0C}"/>
              </a:ext>
            </a:extLst>
          </p:cNvPr>
          <p:cNvSpPr/>
          <p:nvPr/>
        </p:nvSpPr>
        <p:spPr>
          <a:xfrm>
            <a:off x="504590" y="1011704"/>
            <a:ext cx="1539800" cy="480131"/>
          </a:xfrm>
          <a:prstGeom prst="rect">
            <a:avLst/>
          </a:prstGeom>
        </p:spPr>
        <p:txBody>
          <a:bodyPr anchor="b" anchorCtr="0">
            <a:noAutofit/>
          </a:bodyPr>
          <a:lstStyle/>
          <a:p>
            <a:pPr lvl="0">
              <a:spcBef>
                <a:spcPct val="0"/>
              </a:spcBef>
              <a:buSzPct val="25000"/>
              <a:defRPr/>
            </a:pPr>
            <a:r>
              <a:rPr lang="zh-CN" altLang="en-US" sz="24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特别说明</a:t>
            </a:r>
          </a:p>
        </p:txBody>
      </p:sp>
      <p:grpSp>
        <p:nvGrpSpPr>
          <p:cNvPr id="5" name="iṧlíḋé">
            <a:extLst>
              <a:ext uri="{FF2B5EF4-FFF2-40B4-BE49-F238E27FC236}">
                <a16:creationId xmlns:a16="http://schemas.microsoft.com/office/drawing/2014/main" id="{0213BF5C-F51E-2A2A-FF75-62DD29F825DD}"/>
              </a:ext>
            </a:extLst>
          </p:cNvPr>
          <p:cNvGrpSpPr/>
          <p:nvPr/>
        </p:nvGrpSpPr>
        <p:grpSpPr>
          <a:xfrm>
            <a:off x="1755908" y="4997906"/>
            <a:ext cx="8680183" cy="1636874"/>
            <a:chOff x="6370433" y="3213261"/>
            <a:chExt cx="5161167" cy="1972017"/>
          </a:xfrm>
        </p:grpSpPr>
        <p:grpSp>
          <p:nvGrpSpPr>
            <p:cNvPr id="6" name="ïṥḷïḍe">
              <a:extLst>
                <a:ext uri="{FF2B5EF4-FFF2-40B4-BE49-F238E27FC236}">
                  <a16:creationId xmlns:a16="http://schemas.microsoft.com/office/drawing/2014/main" id="{5B6085F4-E1DE-E760-0AA9-10320388EB3A}"/>
                </a:ext>
              </a:extLst>
            </p:cNvPr>
            <p:cNvGrpSpPr/>
            <p:nvPr/>
          </p:nvGrpSpPr>
          <p:grpSpPr>
            <a:xfrm>
              <a:off x="6370433" y="3213261"/>
              <a:ext cx="5161167" cy="1972017"/>
              <a:chOff x="6370433" y="3213261"/>
              <a:chExt cx="5161167" cy="1972017"/>
            </a:xfrm>
          </p:grpSpPr>
          <p:sp>
            <p:nvSpPr>
              <p:cNvPr id="8" name="ïŝ1ídê">
                <a:extLst>
                  <a:ext uri="{FF2B5EF4-FFF2-40B4-BE49-F238E27FC236}">
                    <a16:creationId xmlns:a16="http://schemas.microsoft.com/office/drawing/2014/main" id="{8BB68BE5-CA82-0656-6039-911D1AB5A5C6}"/>
                  </a:ext>
                </a:extLst>
              </p:cNvPr>
              <p:cNvSpPr txBox="1"/>
              <p:nvPr/>
            </p:nvSpPr>
            <p:spPr>
              <a:xfrm>
                <a:off x="6370433" y="3674993"/>
                <a:ext cx="5148465" cy="151028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zh-CN" altLang="en-US" sz="1600" dirty="0">
                    <a:latin typeface="霞鹜文楷" panose="02020500000000000000" pitchFamily="18" charset="-122"/>
                    <a:ea typeface="霞鹜文楷" panose="02020500000000000000" pitchFamily="18" charset="-122"/>
                  </a:rPr>
                  <a:t>      </a:t>
                </a:r>
                <a:r>
                  <a:rPr lang="zh-CN" altLang="en-US" sz="1600" b="1" dirty="0">
                    <a:latin typeface="霞鹜文楷" panose="02020500000000000000" pitchFamily="18" charset="-122"/>
                    <a:ea typeface="霞鹜文楷" panose="02020500000000000000" pitchFamily="18" charset="-122"/>
                  </a:rPr>
                  <a:t>计数器也同样需要遵循这个规则。</a:t>
                </a:r>
                <a:r>
                  <a:rPr lang="zh-CN" altLang="en-US" sz="1600" dirty="0">
                    <a:latin typeface="霞鹜文楷" panose="02020500000000000000" pitchFamily="18" charset="-122"/>
                    <a:ea typeface="霞鹜文楷" panose="02020500000000000000" pitchFamily="18" charset="-122"/>
                  </a:rPr>
                  <a:t>当左边的控制器在运行，左侧的计数器便运作，此时右侧的不在工作，就是“备份计数器”。</a:t>
                </a:r>
                <a:endParaRPr lang="en-US" altLang="zh-CN" sz="1600" dirty="0">
                  <a:latin typeface="霞鹜文楷" panose="02020500000000000000" pitchFamily="18" charset="-122"/>
                  <a:ea typeface="霞鹜文楷" panose="02020500000000000000" pitchFamily="18" charset="-122"/>
                </a:endParaRPr>
              </a:p>
              <a:p>
                <a:pPr>
                  <a:lnSpc>
                    <a:spcPct val="120000"/>
                  </a:lnSpc>
                </a:pPr>
                <a:r>
                  <a:rPr lang="en-US" altLang="zh-CN" sz="1600" dirty="0">
                    <a:latin typeface="霞鹜文楷" panose="02020500000000000000" pitchFamily="18" charset="-122"/>
                    <a:ea typeface="霞鹜文楷" panose="02020500000000000000" pitchFamily="18" charset="-122"/>
                  </a:rPr>
                  <a:t>      </a:t>
                </a:r>
                <a:r>
                  <a:rPr lang="zh-CN" altLang="en-US" sz="1600" dirty="0">
                    <a:latin typeface="霞鹜文楷" panose="02020500000000000000" pitchFamily="18" charset="-122"/>
                    <a:ea typeface="霞鹜文楷" panose="02020500000000000000" pitchFamily="18" charset="-122"/>
                  </a:rPr>
                  <a:t>特别的，为避免重复计数，规定</a:t>
                </a:r>
                <a:r>
                  <a:rPr lang="zh-CN" altLang="en-US" sz="1600" b="1" dirty="0">
                    <a:latin typeface="霞鹜文楷" panose="02020500000000000000" pitchFamily="18" charset="-122"/>
                    <a:ea typeface="霞鹜文楷" panose="02020500000000000000" pitchFamily="18" charset="-122"/>
                  </a:rPr>
                  <a:t>“互换位置”、“基准值入列”</a:t>
                </a:r>
                <a:r>
                  <a:rPr lang="zh-CN" altLang="en-US" sz="1600" dirty="0">
                    <a:latin typeface="霞鹜文楷" panose="02020500000000000000" pitchFamily="18" charset="-122"/>
                    <a:ea typeface="霞鹜文楷" panose="02020500000000000000" pitchFamily="18" charset="-122"/>
                  </a:rPr>
                  <a:t>的指令</a:t>
                </a:r>
                <a:r>
                  <a:rPr lang="zh-CN" altLang="en-US" sz="1600" b="1" dirty="0">
                    <a:latin typeface="霞鹜文楷" panose="02020500000000000000" pitchFamily="18" charset="-122"/>
                    <a:ea typeface="霞鹜文楷" panose="02020500000000000000" pitchFamily="18" charset="-122"/>
                  </a:rPr>
                  <a:t>由特定的控制器计数</a:t>
                </a:r>
                <a:r>
                  <a:rPr lang="zh-CN" altLang="en-US" sz="1600" dirty="0">
                    <a:latin typeface="霞鹜文楷" panose="02020500000000000000" pitchFamily="18" charset="-122"/>
                    <a:ea typeface="霞鹜文楷" panose="02020500000000000000" pitchFamily="18" charset="-122"/>
                  </a:rPr>
                  <a:t>。</a:t>
                </a:r>
                <a:endParaRPr lang="en-US" altLang="zh-CN" sz="1600" dirty="0">
                  <a:latin typeface="霞鹜文楷" panose="02020500000000000000" pitchFamily="18" charset="-122"/>
                  <a:ea typeface="霞鹜文楷" panose="02020500000000000000" pitchFamily="18" charset="-122"/>
                </a:endParaRPr>
              </a:p>
              <a:p>
                <a:pPr>
                  <a:lnSpc>
                    <a:spcPct val="120000"/>
                  </a:lnSpc>
                </a:pPr>
                <a:endParaRPr lang="zh-CN" altLang="en-US" sz="1600" dirty="0">
                  <a:latin typeface="霞鹜文楷" panose="02020500000000000000" pitchFamily="18" charset="-122"/>
                  <a:ea typeface="霞鹜文楷" panose="02020500000000000000" pitchFamily="18" charset="-122"/>
                </a:endParaRPr>
              </a:p>
            </p:txBody>
          </p:sp>
          <p:sp>
            <p:nvSpPr>
              <p:cNvPr id="9" name="ï$lîḑé">
                <a:extLst>
                  <a:ext uri="{FF2B5EF4-FFF2-40B4-BE49-F238E27FC236}">
                    <a16:creationId xmlns:a16="http://schemas.microsoft.com/office/drawing/2014/main" id="{96241D8C-5B9E-EA2B-9AB4-58E423DCA7D3}"/>
                  </a:ext>
                </a:extLst>
              </p:cNvPr>
              <p:cNvSpPr txBox="1"/>
              <p:nvPr/>
            </p:nvSpPr>
            <p:spPr>
              <a:xfrm>
                <a:off x="6383135" y="3213261"/>
                <a:ext cx="5148465" cy="482032"/>
              </a:xfrm>
              <a:prstGeom prst="rect">
                <a:avLst/>
              </a:prstGeom>
              <a:noFill/>
            </p:spPr>
            <p:txBody>
              <a:bodyPr wrap="square" rtlCol="0">
                <a:spAutoFit/>
              </a:bodyPr>
              <a:lstStyle/>
              <a:p>
                <a:pPr lvl="0">
                  <a:buSzPct val="25000"/>
                  <a:defRPr/>
                </a:pPr>
                <a:r>
                  <a:rPr lang="zh-CN" altLang="en-US" sz="20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计数器</a:t>
                </a:r>
              </a:p>
            </p:txBody>
          </p:sp>
        </p:grpSp>
        <p:cxnSp>
          <p:nvCxnSpPr>
            <p:cNvPr id="7" name="îš1îḓè">
              <a:extLst>
                <a:ext uri="{FF2B5EF4-FFF2-40B4-BE49-F238E27FC236}">
                  <a16:creationId xmlns:a16="http://schemas.microsoft.com/office/drawing/2014/main" id="{D2566439-767D-E22E-13F2-635976D35926}"/>
                </a:ext>
              </a:extLst>
            </p:cNvPr>
            <p:cNvCxnSpPr/>
            <p:nvPr/>
          </p:nvCxnSpPr>
          <p:spPr>
            <a:xfrm>
              <a:off x="6377124" y="3695293"/>
              <a:ext cx="5135082" cy="0"/>
            </a:xfrm>
            <a:prstGeom prst="line">
              <a:avLst/>
            </a:prstGeom>
            <a:ln w="12700" cap="flat">
              <a:solidFill>
                <a:srgbClr val="EC6712"/>
              </a:solidFill>
              <a:bevel/>
            </a:ln>
          </p:spPr>
          <p:style>
            <a:lnRef idx="1">
              <a:schemeClr val="accent1"/>
            </a:lnRef>
            <a:fillRef idx="0">
              <a:schemeClr val="accent1"/>
            </a:fillRef>
            <a:effectRef idx="0">
              <a:schemeClr val="accent1"/>
            </a:effectRef>
            <a:fontRef idx="minor">
              <a:schemeClr val="tx1"/>
            </a:fontRef>
          </p:style>
        </p:cxnSp>
      </p:grpSp>
      <p:sp>
        <p:nvSpPr>
          <p:cNvPr id="10" name="椭圆 9">
            <a:extLst>
              <a:ext uri="{FF2B5EF4-FFF2-40B4-BE49-F238E27FC236}">
                <a16:creationId xmlns:a16="http://schemas.microsoft.com/office/drawing/2014/main" id="{BE2C2C50-EF28-3549-4A26-A64E4D38DC9D}"/>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11" name="文本框 10">
            <a:extLst>
              <a:ext uri="{FF2B5EF4-FFF2-40B4-BE49-F238E27FC236}">
                <a16:creationId xmlns:a16="http://schemas.microsoft.com/office/drawing/2014/main" id="{01A23966-0977-B0CC-96B9-E3AB4CC61A74}"/>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27703453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nodeType="with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 空心 1"/>
          <p:cNvSpPr>
            <a:spLocks noChangeAspect="1"/>
          </p:cNvSpPr>
          <p:nvPr/>
        </p:nvSpPr>
        <p:spPr>
          <a:xfrm>
            <a:off x="-2565242" y="-2347676"/>
            <a:ext cx="5130483" cy="513081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3" name="任意多边形: 形状 2"/>
          <p:cNvSpPr>
            <a:spLocks noChangeAspect="1"/>
          </p:cNvSpPr>
          <p:nvPr/>
        </p:nvSpPr>
        <p:spPr>
          <a:xfrm>
            <a:off x="9697558" y="-54619"/>
            <a:ext cx="12162074" cy="6877215"/>
          </a:xfrm>
          <a:custGeom>
            <a:avLst/>
            <a:gdLst>
              <a:gd name="connsiteX0" fmla="*/ 9753751 w 12162074"/>
              <a:gd name="connsiteY0" fmla="*/ 0 h 6877215"/>
              <a:gd name="connsiteX1" fmla="*/ 11288981 w 12162074"/>
              <a:gd name="connsiteY1" fmla="*/ 0 h 6877215"/>
              <a:gd name="connsiteX2" fmla="*/ 11428126 w 12162074"/>
              <a:gd name="connsiteY2" fmla="*/ 242011 h 6877215"/>
              <a:gd name="connsiteX3" fmla="*/ 12162074 w 12162074"/>
              <a:gd name="connsiteY3" fmla="*/ 3140781 h 6877215"/>
              <a:gd name="connsiteX4" fmla="*/ 10953987 w 12162074"/>
              <a:gd name="connsiteY4" fmla="*/ 6779397 h 6877215"/>
              <a:gd name="connsiteX5" fmla="*/ 10877122 w 12162074"/>
              <a:gd name="connsiteY5" fmla="*/ 6877215 h 6877215"/>
              <a:gd name="connsiteX6" fmla="*/ 9147607 w 12162074"/>
              <a:gd name="connsiteY6" fmla="*/ 6877215 h 6877215"/>
              <a:gd name="connsiteX7" fmla="*/ 9155638 w 12162074"/>
              <a:gd name="connsiteY7" fmla="*/ 6870903 h 6877215"/>
              <a:gd name="connsiteX8" fmla="*/ 10914610 w 12162074"/>
              <a:gd name="connsiteY8" fmla="*/ 3140781 h 6877215"/>
              <a:gd name="connsiteX9" fmla="*/ 9810857 w 12162074"/>
              <a:gd name="connsiteY9" fmla="*/ 65931 h 6877215"/>
              <a:gd name="connsiteX10" fmla="*/ 873093 w 12162074"/>
              <a:gd name="connsiteY10" fmla="*/ 0 h 6877215"/>
              <a:gd name="connsiteX11" fmla="*/ 2408323 w 12162074"/>
              <a:gd name="connsiteY11" fmla="*/ 0 h 6877215"/>
              <a:gd name="connsiteX12" fmla="*/ 2351217 w 12162074"/>
              <a:gd name="connsiteY12" fmla="*/ 65931 h 6877215"/>
              <a:gd name="connsiteX13" fmla="*/ 1247464 w 12162074"/>
              <a:gd name="connsiteY13" fmla="*/ 3140781 h 6877215"/>
              <a:gd name="connsiteX14" fmla="*/ 3006436 w 12162074"/>
              <a:gd name="connsiteY14" fmla="*/ 6870903 h 6877215"/>
              <a:gd name="connsiteX15" fmla="*/ 3014468 w 12162074"/>
              <a:gd name="connsiteY15" fmla="*/ 6877215 h 6877215"/>
              <a:gd name="connsiteX16" fmla="*/ 1284952 w 12162074"/>
              <a:gd name="connsiteY16" fmla="*/ 6877215 h 6877215"/>
              <a:gd name="connsiteX17" fmla="*/ 1208087 w 12162074"/>
              <a:gd name="connsiteY17" fmla="*/ 6779397 h 6877215"/>
              <a:gd name="connsiteX18" fmla="*/ 0 w 12162074"/>
              <a:gd name="connsiteY18" fmla="*/ 3140781 h 6877215"/>
              <a:gd name="connsiteX19" fmla="*/ 733949 w 12162074"/>
              <a:gd name="connsiteY19" fmla="*/ 242011 h 68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62074" h="6877215">
                <a:moveTo>
                  <a:pt x="9753751" y="0"/>
                </a:moveTo>
                <a:lnTo>
                  <a:pt x="11288981" y="0"/>
                </a:lnTo>
                <a:lnTo>
                  <a:pt x="11428126" y="242011"/>
                </a:lnTo>
                <a:cubicBezTo>
                  <a:pt x="11896198" y="1103709"/>
                  <a:pt x="12162074" y="2091194"/>
                  <a:pt x="12162074" y="3140781"/>
                </a:cubicBezTo>
                <a:cubicBezTo>
                  <a:pt x="12162074" y="4505245"/>
                  <a:pt x="11712743" y="5764755"/>
                  <a:pt x="10953987" y="6779397"/>
                </a:cubicBezTo>
                <a:lnTo>
                  <a:pt x="10877122" y="6877215"/>
                </a:lnTo>
                <a:lnTo>
                  <a:pt x="9147607" y="6877215"/>
                </a:lnTo>
                <a:lnTo>
                  <a:pt x="9155638" y="6870903"/>
                </a:lnTo>
                <a:cubicBezTo>
                  <a:pt x="10229887" y="5984283"/>
                  <a:pt x="10914610" y="4642502"/>
                  <a:pt x="10914610" y="3140781"/>
                </a:cubicBezTo>
                <a:cubicBezTo>
                  <a:pt x="10914610" y="1972776"/>
                  <a:pt x="10500395" y="901525"/>
                  <a:pt x="9810857" y="65931"/>
                </a:cubicBezTo>
                <a:close/>
                <a:moveTo>
                  <a:pt x="873093" y="0"/>
                </a:moveTo>
                <a:lnTo>
                  <a:pt x="2408323" y="0"/>
                </a:lnTo>
                <a:lnTo>
                  <a:pt x="2351217" y="65931"/>
                </a:lnTo>
                <a:cubicBezTo>
                  <a:pt x="1661680" y="901525"/>
                  <a:pt x="1247464" y="1972776"/>
                  <a:pt x="1247464" y="3140781"/>
                </a:cubicBezTo>
                <a:cubicBezTo>
                  <a:pt x="1247464" y="4642502"/>
                  <a:pt x="1932188" y="5984283"/>
                  <a:pt x="3006436" y="6870903"/>
                </a:cubicBezTo>
                <a:lnTo>
                  <a:pt x="3014468" y="6877215"/>
                </a:lnTo>
                <a:lnTo>
                  <a:pt x="1284952" y="6877215"/>
                </a:lnTo>
                <a:lnTo>
                  <a:pt x="1208087" y="6779397"/>
                </a:lnTo>
                <a:cubicBezTo>
                  <a:pt x="449331" y="5764755"/>
                  <a:pt x="0" y="4505245"/>
                  <a:pt x="0" y="3140781"/>
                </a:cubicBezTo>
                <a:cubicBezTo>
                  <a:pt x="0" y="2091194"/>
                  <a:pt x="265876" y="1103709"/>
                  <a:pt x="733949" y="242011"/>
                </a:cubicBezTo>
                <a:close/>
              </a:path>
            </a:pathLst>
          </a:cu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latin typeface="Arial"/>
              <a:ea typeface="微软雅黑"/>
              <a:sym typeface="Arial"/>
            </a:endParaRPr>
          </a:p>
        </p:txBody>
      </p:sp>
      <p:grpSp>
        <p:nvGrpSpPr>
          <p:cNvPr id="4" name="组合 3"/>
          <p:cNvGrpSpPr/>
          <p:nvPr/>
        </p:nvGrpSpPr>
        <p:grpSpPr>
          <a:xfrm>
            <a:off x="-883704" y="1545037"/>
            <a:ext cx="1891260" cy="1883963"/>
            <a:chOff x="95534" y="5186149"/>
            <a:chExt cx="1891260" cy="1883963"/>
          </a:xfrm>
        </p:grpSpPr>
        <p:cxnSp>
          <p:nvCxnSpPr>
            <p:cNvPr id="5" name="直接连接符 4"/>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5" name="标题 44"/>
          <p:cNvSpPr txBox="1"/>
          <p:nvPr/>
        </p:nvSpPr>
        <p:spPr>
          <a:xfrm>
            <a:off x="2226979" y="3013994"/>
            <a:ext cx="9795390" cy="1116972"/>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7200" spc="300" dirty="0">
                <a:solidFill>
                  <a:schemeClr val="bg2">
                    <a:lumMod val="25000"/>
                  </a:schemeClr>
                </a:solidFill>
                <a:latin typeface="霞鹜文楷" panose="02020500000000000000" pitchFamily="18" charset="-122"/>
                <a:ea typeface="霞鹜文楷" panose="02020500000000000000" pitchFamily="18" charset="-122"/>
                <a:sym typeface="Arial"/>
              </a:rPr>
              <a:t>指令集与代码</a:t>
            </a:r>
          </a:p>
        </p:txBody>
      </p:sp>
      <p:sp>
        <p:nvSpPr>
          <p:cNvPr id="16" name="Title 44_1"/>
          <p:cNvSpPr txBox="1"/>
          <p:nvPr/>
        </p:nvSpPr>
        <p:spPr>
          <a:xfrm>
            <a:off x="2260585" y="2194159"/>
            <a:ext cx="10117137" cy="775469"/>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r>
              <a:rPr lang="en-US" altLang="zh-CN" sz="4800" dirty="0">
                <a:solidFill>
                  <a:srgbClr val="EC6712"/>
                </a:solidFill>
                <a:latin typeface="霞鹜文楷" panose="02020500000000000000" pitchFamily="18" charset="-122"/>
                <a:ea typeface="霞鹜文楷" panose="02020500000000000000" pitchFamily="18" charset="-122"/>
                <a:sym typeface="Arial"/>
              </a:rPr>
              <a:t>PART II</a:t>
            </a:r>
            <a:endParaRPr lang="zh-CN" altLang="en-US" sz="4800" dirty="0">
              <a:solidFill>
                <a:srgbClr val="EC6712"/>
              </a:solidFill>
              <a:latin typeface="霞鹜文楷" panose="02020500000000000000" pitchFamily="18" charset="-122"/>
              <a:ea typeface="霞鹜文楷" panose="02020500000000000000" pitchFamily="18" charset="-122"/>
              <a:sym typeface="Arial"/>
            </a:endParaRPr>
          </a:p>
        </p:txBody>
      </p:sp>
      <p:sp>
        <p:nvSpPr>
          <p:cNvPr id="17" name="副标题 2"/>
          <p:cNvSpPr txBox="1"/>
          <p:nvPr/>
        </p:nvSpPr>
        <p:spPr>
          <a:xfrm>
            <a:off x="4405087" y="4227723"/>
            <a:ext cx="3483902" cy="412870"/>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10000"/>
              </a:lnSpc>
              <a:spcBef>
                <a:spcPts val="0"/>
              </a:spcBef>
              <a:buNone/>
            </a:pPr>
            <a:r>
              <a:rPr lang="zh-CN" altLang="en-US" sz="2000" dirty="0">
                <a:solidFill>
                  <a:schemeClr val="bg1">
                    <a:lumMod val="50000"/>
                  </a:schemeClr>
                </a:solidFill>
                <a:latin typeface="霞鹜文楷" panose="02020500000000000000" pitchFamily="18" charset="-122"/>
                <a:ea typeface="霞鹜文楷" panose="02020500000000000000" pitchFamily="18" charset="-122"/>
                <a:sym typeface="Arial"/>
              </a:rPr>
              <a:t>含自然语言描述及流程图</a:t>
            </a:r>
          </a:p>
        </p:txBody>
      </p:sp>
      <p:cxnSp>
        <p:nvCxnSpPr>
          <p:cNvPr id="18" name="直接连接符 17"/>
          <p:cNvCxnSpPr/>
          <p:nvPr/>
        </p:nvCxnSpPr>
        <p:spPr>
          <a:xfrm>
            <a:off x="2370259" y="4434158"/>
            <a:ext cx="1088020" cy="0"/>
          </a:xfrm>
          <a:prstGeom prst="line">
            <a:avLst/>
          </a:prstGeom>
          <a:noFill/>
          <a:ln w="6350" cap="flat" cmpd="sng" algn="ctr">
            <a:solidFill>
              <a:srgbClr val="EC6712"/>
            </a:solidFill>
            <a:prstDash val="solid"/>
            <a:miter lim="800000"/>
            <a:tailEnd type="arrow"/>
          </a:ln>
          <a:effectLst/>
        </p:spPr>
      </p:cxnSp>
      <p:sp>
        <p:nvSpPr>
          <p:cNvPr id="19" name="椭圆 18"/>
          <p:cNvSpPr>
            <a:spLocks noChangeAspect="1"/>
          </p:cNvSpPr>
          <p:nvPr/>
        </p:nvSpPr>
        <p:spPr>
          <a:xfrm>
            <a:off x="7888988" y="6232747"/>
            <a:ext cx="1184494" cy="1179697"/>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grpSp>
        <p:nvGrpSpPr>
          <p:cNvPr id="20" name="组合 19"/>
          <p:cNvGrpSpPr/>
          <p:nvPr/>
        </p:nvGrpSpPr>
        <p:grpSpPr>
          <a:xfrm>
            <a:off x="11246370" y="1618395"/>
            <a:ext cx="1891260" cy="1883963"/>
            <a:chOff x="95534" y="5186149"/>
            <a:chExt cx="1891260" cy="1883963"/>
          </a:xfrm>
        </p:grpSpPr>
        <p:cxnSp>
          <p:nvCxnSpPr>
            <p:cNvPr id="21" name="直接连接符 20"/>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14" name="椭圆 13">
            <a:extLst>
              <a:ext uri="{FF2B5EF4-FFF2-40B4-BE49-F238E27FC236}">
                <a16:creationId xmlns:a16="http://schemas.microsoft.com/office/drawing/2014/main" id="{53A10B1E-1249-77B7-FEF3-FCEF5673FF13}"/>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29" name="文本框 28">
            <a:extLst>
              <a:ext uri="{FF2B5EF4-FFF2-40B4-BE49-F238E27FC236}">
                <a16:creationId xmlns:a16="http://schemas.microsoft.com/office/drawing/2014/main" id="{EECF0689-4E82-13E4-2584-BBA445749665}"/>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947125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up)">
                                      <p:cBhvr>
                                        <p:cTn id="10" dur="500"/>
                                        <p:tgtEl>
                                          <p:spTgt spid="3"/>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anim calcmode="lin" valueType="num">
                                      <p:cBhvr>
                                        <p:cTn id="27" dur="500" fill="hold"/>
                                        <p:tgtEl>
                                          <p:spTgt spid="16"/>
                                        </p:tgtEl>
                                        <p:attrNameLst>
                                          <p:attrName>ppt_x</p:attrName>
                                        </p:attrNameLst>
                                      </p:cBhvr>
                                      <p:tavLst>
                                        <p:tav tm="0">
                                          <p:val>
                                            <p:strVal val="#ppt_x"/>
                                          </p:val>
                                        </p:tav>
                                        <p:tav tm="100000">
                                          <p:val>
                                            <p:strVal val="#ppt_x"/>
                                          </p:val>
                                        </p:tav>
                                      </p:tavLst>
                                    </p:anim>
                                    <p:anim calcmode="lin" valueType="num">
                                      <p:cBhvr>
                                        <p:cTn id="28" dur="500" fill="hold"/>
                                        <p:tgtEl>
                                          <p:spTgt spid="16"/>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2"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anim calcmode="lin" valueType="num">
                                      <p:cBhvr>
                                        <p:cTn id="33" dur="500" fill="hold"/>
                                        <p:tgtEl>
                                          <p:spTgt spid="15"/>
                                        </p:tgtEl>
                                        <p:attrNameLst>
                                          <p:attrName>ppt_x</p:attrName>
                                        </p:attrNameLst>
                                      </p:cBhvr>
                                      <p:tavLst>
                                        <p:tav tm="0">
                                          <p:val>
                                            <p:strVal val="#ppt_x"/>
                                          </p:val>
                                        </p:tav>
                                        <p:tav tm="100000">
                                          <p:val>
                                            <p:strVal val="#ppt_x"/>
                                          </p:val>
                                        </p:tav>
                                      </p:tavLst>
                                    </p:anim>
                                    <p:anim calcmode="lin" valueType="num">
                                      <p:cBhvr>
                                        <p:cTn id="34" dur="500" fill="hold"/>
                                        <p:tgtEl>
                                          <p:spTgt spid="15"/>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10" presetClass="entr" presetSubtype="0"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5" grpId="0"/>
      <p:bldP spid="16" grpId="0"/>
      <p:bldP spid="17" grpId="0"/>
      <p:bldP spid="1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霞鹜文楷" panose="02020500000000000000" pitchFamily="18" charset="-122"/>
              <a:ea typeface="霞鹜文楷" panose="02020500000000000000" pitchFamily="18" charset="-122"/>
              <a:sym typeface="Arial"/>
            </a:endParaRPr>
          </a:p>
        </p:txBody>
      </p:sp>
      <p:sp>
        <p:nvSpPr>
          <p:cNvPr id="14" name="íṡļiḓè"/>
          <p:cNvSpPr txBox="1"/>
          <p:nvPr/>
        </p:nvSpPr>
        <p:spPr>
          <a:xfrm>
            <a:off x="270804" y="1020547"/>
            <a:ext cx="5793320" cy="1027654"/>
          </a:xfrm>
          <a:prstGeom prst="rect">
            <a:avLst/>
          </a:prstGeom>
          <a:noFill/>
        </p:spPr>
        <p:txBody>
          <a:bodyPr wrap="square" rtlCol="0">
            <a:spAutoFit/>
          </a:bodyPr>
          <a:lstStyle/>
          <a:p>
            <a:pPr lvl="0">
              <a:lnSpc>
                <a:spcPct val="150000"/>
              </a:lnSpc>
            </a:pPr>
            <a:r>
              <a:rPr lang="zh-CN" altLang="en-US"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rPr>
              <a:t>本着人类能理解且易于执行的原则，指令集内仅有三条指令。</a:t>
            </a:r>
            <a:endParaRPr lang="en-US" altLang="zh-CN"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endParaRPr>
          </a:p>
          <a:p>
            <a:pPr>
              <a:lnSpc>
                <a:spcPct val="150000"/>
              </a:lnSpc>
            </a:pPr>
            <a:r>
              <a:rPr lang="zh-CN" altLang="en-US"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rPr>
              <a:t>（计数器报数）</a:t>
            </a:r>
            <a:r>
              <a:rPr lang="en-US" altLang="zh-CN"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rPr>
              <a:t>-&gt; </a:t>
            </a:r>
            <a:r>
              <a:rPr lang="zh-CN" altLang="en-US"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rPr>
              <a:t>控制器执行 </a:t>
            </a:r>
            <a:r>
              <a:rPr lang="en-US" altLang="zh-CN"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rPr>
              <a:t>&amp;&amp; </a:t>
            </a:r>
            <a:r>
              <a:rPr lang="zh-CN" altLang="en-US"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rPr>
              <a:t>监控器拍照 </a:t>
            </a:r>
            <a:r>
              <a:rPr lang="en-US" altLang="zh-CN"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rPr>
              <a:t>&amp;&amp; </a:t>
            </a:r>
            <a:r>
              <a:rPr lang="zh-CN" altLang="en-US"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rPr>
              <a:t>监督器检查是否有错</a:t>
            </a:r>
            <a:endParaRPr lang="en-US" altLang="zh-CN" sz="1400" dirty="0">
              <a:solidFill>
                <a:schemeClr val="tx1">
                  <a:lumMod val="85000"/>
                  <a:lumOff val="15000"/>
                </a:schemeClr>
              </a:solidFill>
              <a:latin typeface="霞鹜文楷" panose="02020500000000000000" pitchFamily="18" charset="-122"/>
              <a:ea typeface="霞鹜文楷" panose="02020500000000000000" pitchFamily="18" charset="-122"/>
              <a:cs typeface="+mn-ea"/>
              <a:sym typeface="Arial"/>
            </a:endParaRPr>
          </a:p>
          <a:p>
            <a:pPr lvl="0">
              <a:lnSpc>
                <a:spcPct val="150000"/>
              </a:lnSpc>
            </a:pPr>
            <a:r>
              <a:rPr lang="zh-CN" altLang="en-US" sz="1400" dirty="0">
                <a:solidFill>
                  <a:schemeClr val="bg1">
                    <a:lumMod val="65000"/>
                  </a:schemeClr>
                </a:solidFill>
                <a:latin typeface="霞鹜文楷" panose="02020500000000000000" pitchFamily="18" charset="-122"/>
                <a:ea typeface="霞鹜文楷" panose="02020500000000000000" pitchFamily="18" charset="-122"/>
                <a:cs typeface="+mn-ea"/>
                <a:sym typeface="Arial"/>
              </a:rPr>
              <a:t>当且仅当执行的是指令时，计数器计数一次，监控器拍摄一次。</a:t>
            </a:r>
            <a:endParaRPr lang="en-US" altLang="zh-CN" sz="1400" dirty="0">
              <a:solidFill>
                <a:schemeClr val="bg1">
                  <a:lumMod val="65000"/>
                </a:schemeClr>
              </a:solidFill>
              <a:latin typeface="霞鹜文楷" panose="02020500000000000000" pitchFamily="18" charset="-122"/>
              <a:ea typeface="霞鹜文楷" panose="02020500000000000000" pitchFamily="18" charset="-122"/>
              <a:cs typeface="+mn-ea"/>
              <a:sym typeface="Arial"/>
            </a:endParaRPr>
          </a:p>
        </p:txBody>
      </p:sp>
      <p:grpSp>
        <p:nvGrpSpPr>
          <p:cNvPr id="46" name="组合 45">
            <a:extLst>
              <a:ext uri="{FF2B5EF4-FFF2-40B4-BE49-F238E27FC236}">
                <a16:creationId xmlns:a16="http://schemas.microsoft.com/office/drawing/2014/main" id="{5F08A575-1229-799E-B13C-8875A0514595}"/>
              </a:ext>
            </a:extLst>
          </p:cNvPr>
          <p:cNvGrpSpPr>
            <a:grpSpLocks noChangeAspect="1"/>
          </p:cNvGrpSpPr>
          <p:nvPr/>
        </p:nvGrpSpPr>
        <p:grpSpPr>
          <a:xfrm>
            <a:off x="472491" y="385094"/>
            <a:ext cx="492741" cy="490840"/>
            <a:chOff x="95534" y="5186149"/>
            <a:chExt cx="1891260" cy="1883963"/>
          </a:xfrm>
        </p:grpSpPr>
        <p:cxnSp>
          <p:nvCxnSpPr>
            <p:cNvPr id="47" name="直接连接符 46">
              <a:extLst>
                <a:ext uri="{FF2B5EF4-FFF2-40B4-BE49-F238E27FC236}">
                  <a16:creationId xmlns:a16="http://schemas.microsoft.com/office/drawing/2014/main" id="{77E4A734-AD15-8263-2992-066BB60B4365}"/>
                </a:ext>
              </a:extLst>
            </p:cNvPr>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B9C145F1-F93C-E4F9-1449-B43FA4B3339B}"/>
                </a:ext>
              </a:extLst>
            </p:cNvPr>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C19E768C-1EAA-83C5-3DF8-430EEA764633}"/>
                </a:ext>
              </a:extLst>
            </p:cNvPr>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45AFBD11-796D-D0D0-AE69-4418B4AFB000}"/>
                </a:ext>
              </a:extLst>
            </p:cNvPr>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5EDB4023-12BB-4C7D-3D05-0A5B3CF5959D}"/>
                </a:ext>
              </a:extLst>
            </p:cNvPr>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44A823A8-C0DA-A7C0-5510-C060E3FFB329}"/>
                </a:ext>
              </a:extLst>
            </p:cNvPr>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37678142-0069-CABF-8C5D-B225236168CE}"/>
                </a:ext>
              </a:extLst>
            </p:cNvPr>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8B0F2F8E-F4EC-B091-7D63-A49E9A4E2839}"/>
                </a:ext>
              </a:extLst>
            </p:cNvPr>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55" name="标题 44">
            <a:extLst>
              <a:ext uri="{FF2B5EF4-FFF2-40B4-BE49-F238E27FC236}">
                <a16:creationId xmlns:a16="http://schemas.microsoft.com/office/drawing/2014/main" id="{32B0AF5F-0BFC-F2DA-26C7-2081C1FA7F07}"/>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指令集与代码</a:t>
            </a:r>
          </a:p>
        </p:txBody>
      </p:sp>
      <p:sp>
        <p:nvSpPr>
          <p:cNvPr id="56" name="文本框 55">
            <a:extLst>
              <a:ext uri="{FF2B5EF4-FFF2-40B4-BE49-F238E27FC236}">
                <a16:creationId xmlns:a16="http://schemas.microsoft.com/office/drawing/2014/main" id="{29C191F5-EF23-B271-9F02-61EDDF1EA3B3}"/>
              </a:ext>
            </a:extLst>
          </p:cNvPr>
          <p:cNvSpPr txBox="1"/>
          <p:nvPr/>
        </p:nvSpPr>
        <p:spPr>
          <a:xfrm>
            <a:off x="660682" y="3470143"/>
            <a:ext cx="697627" cy="307777"/>
          </a:xfrm>
          <a:prstGeom prst="rect">
            <a:avLst/>
          </a:prstGeom>
          <a:noFill/>
        </p:spPr>
        <p:txBody>
          <a:bodyPr wrap="none" lIns="91440" tIns="0" rIns="91440" bIns="0" rtlCol="0" anchor="t">
            <a:spAutoFit/>
          </a:bodyPr>
          <a:lstStyle>
            <a:defPPr>
              <a:defRPr lang="zh-CN"/>
            </a:defPPr>
            <a:lvl1pPr lvl="0">
              <a:defRPr sz="2000" b="1">
                <a:solidFill>
                  <a:prstClr val="white"/>
                </a:solidFill>
                <a:cs typeface="+mn-ea"/>
              </a:defRPr>
            </a:lvl1pPr>
          </a:lstStyle>
          <a:p>
            <a:r>
              <a:rPr lang="zh-CN" altLang="en-US" dirty="0">
                <a:solidFill>
                  <a:schemeClr val="tx1">
                    <a:lumMod val="75000"/>
                    <a:lumOff val="25000"/>
                  </a:schemeClr>
                </a:solidFill>
                <a:latin typeface="霞鹜文楷" panose="02020500000000000000" pitchFamily="18" charset="-122"/>
                <a:ea typeface="霞鹜文楷" panose="02020500000000000000" pitchFamily="18" charset="-122"/>
                <a:sym typeface="Arial"/>
              </a:rPr>
              <a:t>出列</a:t>
            </a:r>
          </a:p>
        </p:txBody>
      </p:sp>
      <p:sp>
        <p:nvSpPr>
          <p:cNvPr id="57" name="文本框 56">
            <a:extLst>
              <a:ext uri="{FF2B5EF4-FFF2-40B4-BE49-F238E27FC236}">
                <a16:creationId xmlns:a16="http://schemas.microsoft.com/office/drawing/2014/main" id="{D778450D-E1E1-3789-65EF-97BB7B2A6AF0}"/>
              </a:ext>
            </a:extLst>
          </p:cNvPr>
          <p:cNvSpPr txBox="1"/>
          <p:nvPr/>
        </p:nvSpPr>
        <p:spPr>
          <a:xfrm>
            <a:off x="625894" y="3845309"/>
            <a:ext cx="2504708"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命令</a:t>
            </a:r>
            <a:r>
              <a:rPr lang="zh-CN" altLang="en-US" sz="1400" dirty="0">
                <a:solidFill>
                  <a:schemeClr val="tx1">
                    <a:lumMod val="75000"/>
                    <a:lumOff val="25000"/>
                  </a:schemeClr>
                </a:solidFill>
                <a:highlight>
                  <a:srgbClr val="F2F2F2"/>
                </a:highlight>
                <a:latin typeface="霞鹜文楷" panose="02020500000000000000" pitchFamily="18" charset="-122"/>
                <a:ea typeface="霞鹜文楷" panose="02020500000000000000" pitchFamily="18" charset="-122"/>
                <a:cs typeface="+mn-ea"/>
                <a:sym typeface="Arial"/>
              </a:rPr>
              <a:t>选中的人</a:t>
            </a:r>
            <a:r>
              <a:rPr lang="zh-CN" altLang="en-US" sz="1400" u="sng"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出列</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，即进入到“寄存器”中。</a:t>
            </a:r>
            <a:endPar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58" name="文本框 57">
            <a:extLst>
              <a:ext uri="{FF2B5EF4-FFF2-40B4-BE49-F238E27FC236}">
                <a16:creationId xmlns:a16="http://schemas.microsoft.com/office/drawing/2014/main" id="{A8797529-770B-6163-1B09-C0C13089DCA1}"/>
              </a:ext>
            </a:extLst>
          </p:cNvPr>
          <p:cNvSpPr txBox="1"/>
          <p:nvPr/>
        </p:nvSpPr>
        <p:spPr>
          <a:xfrm>
            <a:off x="645903" y="4997435"/>
            <a:ext cx="1210588" cy="307777"/>
          </a:xfrm>
          <a:prstGeom prst="rect">
            <a:avLst/>
          </a:prstGeom>
          <a:noFill/>
        </p:spPr>
        <p:txBody>
          <a:bodyPr wrap="none" lIns="91440" tIns="0" rIns="91440" bIns="0" rtlCol="0" anchor="t">
            <a:spAutoFit/>
          </a:bodyPr>
          <a:lstStyle>
            <a:defPPr>
              <a:defRPr lang="zh-CN"/>
            </a:defPPr>
            <a:lvl1pPr lvl="0">
              <a:defRPr sz="2000" b="1">
                <a:solidFill>
                  <a:prstClr val="white"/>
                </a:solidFill>
                <a:cs typeface="+mn-ea"/>
              </a:defRPr>
            </a:lvl1pPr>
          </a:lstStyle>
          <a:p>
            <a:r>
              <a:rPr lang="zh-CN" altLang="en-US" dirty="0">
                <a:solidFill>
                  <a:schemeClr val="tx1">
                    <a:lumMod val="75000"/>
                    <a:lumOff val="25000"/>
                  </a:schemeClr>
                </a:solidFill>
                <a:latin typeface="霞鹜文楷" panose="02020500000000000000" pitchFamily="18" charset="-122"/>
                <a:ea typeface="霞鹜文楷" panose="02020500000000000000" pitchFamily="18" charset="-122"/>
                <a:sym typeface="Arial"/>
              </a:rPr>
              <a:t>互换位置</a:t>
            </a:r>
          </a:p>
        </p:txBody>
      </p:sp>
      <p:sp>
        <p:nvSpPr>
          <p:cNvPr id="59" name="文本框 58">
            <a:extLst>
              <a:ext uri="{FF2B5EF4-FFF2-40B4-BE49-F238E27FC236}">
                <a16:creationId xmlns:a16="http://schemas.microsoft.com/office/drawing/2014/main" id="{3769ECEB-E0A6-539C-8A6C-E1FEFE74336C}"/>
              </a:ext>
            </a:extLst>
          </p:cNvPr>
          <p:cNvSpPr txBox="1"/>
          <p:nvPr/>
        </p:nvSpPr>
        <p:spPr>
          <a:xfrm>
            <a:off x="625894" y="5375167"/>
            <a:ext cx="2504708" cy="349006"/>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将</a:t>
            </a:r>
            <a:r>
              <a:rPr lang="zh-CN" altLang="en-US" sz="1400" dirty="0">
                <a:solidFill>
                  <a:schemeClr val="tx1">
                    <a:lumMod val="75000"/>
                    <a:lumOff val="25000"/>
                  </a:schemeClr>
                </a:solidFill>
                <a:highlight>
                  <a:srgbClr val="F2F2F2"/>
                </a:highlight>
                <a:latin typeface="霞鹜文楷" panose="02020500000000000000" pitchFamily="18" charset="-122"/>
                <a:ea typeface="霞鹜文楷" panose="02020500000000000000" pitchFamily="18" charset="-122"/>
                <a:cs typeface="+mn-ea"/>
                <a:sym typeface="Arial"/>
              </a:rPr>
              <a:t>选中的两个人</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的</a:t>
            </a:r>
            <a:r>
              <a:rPr lang="zh-CN" altLang="en-US" sz="1400" u="sng"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站位互换</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a:t>
            </a:r>
            <a:endPar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60" name="文本框 59">
            <a:extLst>
              <a:ext uri="{FF2B5EF4-FFF2-40B4-BE49-F238E27FC236}">
                <a16:creationId xmlns:a16="http://schemas.microsoft.com/office/drawing/2014/main" id="{3AA1CB51-65B0-4F8F-087E-90766595A7C2}"/>
              </a:ext>
            </a:extLst>
          </p:cNvPr>
          <p:cNvSpPr txBox="1"/>
          <p:nvPr/>
        </p:nvSpPr>
        <p:spPr>
          <a:xfrm>
            <a:off x="831215" y="2183136"/>
            <a:ext cx="954107" cy="307777"/>
          </a:xfrm>
          <a:prstGeom prst="rect">
            <a:avLst/>
          </a:prstGeom>
          <a:noFill/>
        </p:spPr>
        <p:txBody>
          <a:bodyPr wrap="none" lIns="91440" tIns="0" rIns="91440" bIns="0" rtlCol="0" anchor="t">
            <a:spAutoFit/>
          </a:bodyPr>
          <a:lstStyle>
            <a:defPPr>
              <a:defRPr lang="zh-CN"/>
            </a:defPPr>
            <a:lvl1pPr lvl="0">
              <a:defRPr sz="2000" b="1">
                <a:solidFill>
                  <a:prstClr val="white"/>
                </a:solidFill>
                <a:cs typeface="+mn-ea"/>
              </a:defRPr>
            </a:lvl1pPr>
          </a:lstStyle>
          <a:p>
            <a:r>
              <a:rPr lang="zh-CN" altLang="en-US" dirty="0">
                <a:solidFill>
                  <a:schemeClr val="tx1">
                    <a:lumMod val="75000"/>
                    <a:lumOff val="25000"/>
                  </a:schemeClr>
                </a:solidFill>
                <a:latin typeface="霞鹜文楷" panose="02020500000000000000" pitchFamily="18" charset="-122"/>
                <a:ea typeface="霞鹜文楷" panose="02020500000000000000" pitchFamily="18" charset="-122"/>
                <a:sym typeface="Arial"/>
              </a:rPr>
              <a:t>指令集</a:t>
            </a:r>
          </a:p>
        </p:txBody>
      </p:sp>
      <p:sp>
        <p:nvSpPr>
          <p:cNvPr id="61" name="圆角矩形 55">
            <a:extLst>
              <a:ext uri="{FF2B5EF4-FFF2-40B4-BE49-F238E27FC236}">
                <a16:creationId xmlns:a16="http://schemas.microsoft.com/office/drawing/2014/main" id="{8BDA965F-781D-B64F-529F-2623CF6845C3}"/>
              </a:ext>
            </a:extLst>
          </p:cNvPr>
          <p:cNvSpPr/>
          <p:nvPr/>
        </p:nvSpPr>
        <p:spPr>
          <a:xfrm flipH="1">
            <a:off x="548488" y="2121081"/>
            <a:ext cx="151943" cy="436265"/>
          </a:xfrm>
          <a:prstGeom prst="roundRect">
            <a:avLst>
              <a:gd name="adj" fmla="val 44900"/>
            </a:avLst>
          </a:prstGeom>
          <a:solidFill>
            <a:srgbClr val="EC671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14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62" name="菱形 61">
            <a:extLst>
              <a:ext uri="{FF2B5EF4-FFF2-40B4-BE49-F238E27FC236}">
                <a16:creationId xmlns:a16="http://schemas.microsoft.com/office/drawing/2014/main" id="{39F246C3-6616-ACD4-B90F-79C8C97CB09D}"/>
              </a:ext>
            </a:extLst>
          </p:cNvPr>
          <p:cNvSpPr/>
          <p:nvPr/>
        </p:nvSpPr>
        <p:spPr>
          <a:xfrm>
            <a:off x="312377" y="4985208"/>
            <a:ext cx="320004" cy="320004"/>
          </a:xfrm>
          <a:prstGeom prst="diamond">
            <a:avLst/>
          </a:prstGeom>
          <a:solidFill>
            <a:srgbClr val="EC671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32500" lnSpcReduction="20000"/>
          </a:bodyPr>
          <a:lstStyle/>
          <a:p>
            <a:pPr algn="ctr" defTabSz="913765"/>
            <a:endParaRPr lang="zh-CN" altLang="en-US" sz="14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pic>
        <p:nvPicPr>
          <p:cNvPr id="68" name="图片 67" descr="图形用户界面&#10;&#10;低可信度描述已自动生成">
            <a:extLst>
              <a:ext uri="{FF2B5EF4-FFF2-40B4-BE49-F238E27FC236}">
                <a16:creationId xmlns:a16="http://schemas.microsoft.com/office/drawing/2014/main" id="{71FB270A-8C62-8229-CF9E-3AFB99E276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4025" y="183505"/>
            <a:ext cx="6530667" cy="6556811"/>
          </a:xfrm>
          <a:prstGeom prst="rect">
            <a:avLst/>
          </a:prstGeom>
        </p:spPr>
      </p:pic>
      <p:sp>
        <p:nvSpPr>
          <p:cNvPr id="63" name="菱形 62">
            <a:extLst>
              <a:ext uri="{FF2B5EF4-FFF2-40B4-BE49-F238E27FC236}">
                <a16:creationId xmlns:a16="http://schemas.microsoft.com/office/drawing/2014/main" id="{B46C0A03-4079-B3A7-0B35-573CE4CA5886}"/>
              </a:ext>
            </a:extLst>
          </p:cNvPr>
          <p:cNvSpPr/>
          <p:nvPr/>
        </p:nvSpPr>
        <p:spPr>
          <a:xfrm>
            <a:off x="315412" y="3466222"/>
            <a:ext cx="320004" cy="320004"/>
          </a:xfrm>
          <a:prstGeom prst="diamond">
            <a:avLst/>
          </a:prstGeom>
          <a:solidFill>
            <a:srgbClr val="EC671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32500" lnSpcReduction="20000"/>
          </a:bodyPr>
          <a:lstStyle/>
          <a:p>
            <a:pPr algn="ctr" defTabSz="913765"/>
            <a:endParaRPr lang="zh-CN" altLang="en-US" sz="14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64" name="文本框 63">
            <a:extLst>
              <a:ext uri="{FF2B5EF4-FFF2-40B4-BE49-F238E27FC236}">
                <a16:creationId xmlns:a16="http://schemas.microsoft.com/office/drawing/2014/main" id="{AFC631A6-15F5-A1FF-7033-FD38FAC02668}"/>
              </a:ext>
            </a:extLst>
          </p:cNvPr>
          <p:cNvSpPr txBox="1"/>
          <p:nvPr/>
        </p:nvSpPr>
        <p:spPr>
          <a:xfrm>
            <a:off x="879735" y="2644988"/>
            <a:ext cx="4739308" cy="349006"/>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指令的具体执行，参见右侧流程图中用橙色标出的代码块。</a:t>
            </a:r>
            <a:endPar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65" name="文本框 64">
            <a:extLst>
              <a:ext uri="{FF2B5EF4-FFF2-40B4-BE49-F238E27FC236}">
                <a16:creationId xmlns:a16="http://schemas.microsoft.com/office/drawing/2014/main" id="{BBDF1F76-2BD7-9110-3FF9-827CB0B43147}"/>
              </a:ext>
            </a:extLst>
          </p:cNvPr>
          <p:cNvSpPr txBox="1"/>
          <p:nvPr/>
        </p:nvSpPr>
        <p:spPr>
          <a:xfrm>
            <a:off x="3572801" y="3470143"/>
            <a:ext cx="697627" cy="307777"/>
          </a:xfrm>
          <a:prstGeom prst="rect">
            <a:avLst/>
          </a:prstGeom>
          <a:noFill/>
        </p:spPr>
        <p:txBody>
          <a:bodyPr wrap="none" lIns="91440" tIns="0" rIns="91440" bIns="0" rtlCol="0" anchor="t">
            <a:spAutoFit/>
          </a:bodyPr>
          <a:lstStyle>
            <a:defPPr>
              <a:defRPr lang="zh-CN"/>
            </a:defPPr>
            <a:lvl1pPr lvl="0">
              <a:defRPr sz="2000" b="1">
                <a:solidFill>
                  <a:prstClr val="white"/>
                </a:solidFill>
                <a:cs typeface="+mn-ea"/>
              </a:defRPr>
            </a:lvl1pPr>
          </a:lstStyle>
          <a:p>
            <a:r>
              <a:rPr lang="zh-CN" altLang="en-US" dirty="0">
                <a:solidFill>
                  <a:schemeClr val="tx1">
                    <a:lumMod val="75000"/>
                    <a:lumOff val="25000"/>
                  </a:schemeClr>
                </a:solidFill>
                <a:latin typeface="霞鹜文楷" panose="02020500000000000000" pitchFamily="18" charset="-122"/>
                <a:ea typeface="霞鹜文楷" panose="02020500000000000000" pitchFamily="18" charset="-122"/>
                <a:sym typeface="Arial"/>
              </a:rPr>
              <a:t>入列</a:t>
            </a:r>
          </a:p>
        </p:txBody>
      </p:sp>
      <p:sp>
        <p:nvSpPr>
          <p:cNvPr id="66" name="文本框 65">
            <a:extLst>
              <a:ext uri="{FF2B5EF4-FFF2-40B4-BE49-F238E27FC236}">
                <a16:creationId xmlns:a16="http://schemas.microsoft.com/office/drawing/2014/main" id="{DDE958C7-784C-D578-4869-678713A1053E}"/>
              </a:ext>
            </a:extLst>
          </p:cNvPr>
          <p:cNvSpPr txBox="1"/>
          <p:nvPr/>
        </p:nvSpPr>
        <p:spPr>
          <a:xfrm>
            <a:off x="3569778" y="3845309"/>
            <a:ext cx="2297622"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命令在</a:t>
            </a:r>
            <a:r>
              <a:rPr lang="zh-CN" altLang="en-US" sz="1400" dirty="0">
                <a:solidFill>
                  <a:schemeClr val="tx1">
                    <a:lumMod val="75000"/>
                    <a:lumOff val="25000"/>
                  </a:schemeClr>
                </a:solidFill>
                <a:highlight>
                  <a:srgbClr val="F2F2F2"/>
                </a:highlight>
                <a:latin typeface="霞鹜文楷" panose="02020500000000000000" pitchFamily="18" charset="-122"/>
                <a:ea typeface="霞鹜文楷" panose="02020500000000000000" pitchFamily="18" charset="-122"/>
                <a:cs typeface="+mn-ea"/>
                <a:sym typeface="Arial"/>
              </a:rPr>
              <a:t>“寄存器”中选中的人</a:t>
            </a:r>
            <a:r>
              <a:rPr lang="zh-CN" altLang="en-US" sz="1400" u="sng"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入列</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，即回到“排序队列”中。</a:t>
            </a:r>
            <a:endPar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67" name="菱形 66">
            <a:extLst>
              <a:ext uri="{FF2B5EF4-FFF2-40B4-BE49-F238E27FC236}">
                <a16:creationId xmlns:a16="http://schemas.microsoft.com/office/drawing/2014/main" id="{B3F539D0-5AF7-7A5C-7BCD-F225A4AF3445}"/>
              </a:ext>
            </a:extLst>
          </p:cNvPr>
          <p:cNvSpPr/>
          <p:nvPr/>
        </p:nvSpPr>
        <p:spPr>
          <a:xfrm>
            <a:off x="3248896" y="3461911"/>
            <a:ext cx="320004" cy="320004"/>
          </a:xfrm>
          <a:prstGeom prst="diamond">
            <a:avLst/>
          </a:prstGeom>
          <a:solidFill>
            <a:srgbClr val="EC671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32500" lnSpcReduction="20000"/>
          </a:bodyPr>
          <a:lstStyle/>
          <a:p>
            <a:pPr algn="ctr" defTabSz="913765"/>
            <a:endParaRPr lang="zh-CN" altLang="en-US" sz="1400"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2" name="圆角矩形 55">
            <a:extLst>
              <a:ext uri="{FF2B5EF4-FFF2-40B4-BE49-F238E27FC236}">
                <a16:creationId xmlns:a16="http://schemas.microsoft.com/office/drawing/2014/main" id="{216DC2C5-5213-757B-5B3A-22AF7B5FF5F8}"/>
              </a:ext>
            </a:extLst>
          </p:cNvPr>
          <p:cNvSpPr/>
          <p:nvPr/>
        </p:nvSpPr>
        <p:spPr>
          <a:xfrm flipH="1">
            <a:off x="3797055" y="430258"/>
            <a:ext cx="151943" cy="436265"/>
          </a:xfrm>
          <a:prstGeom prst="roundRect">
            <a:avLst>
              <a:gd name="adj" fmla="val 44900"/>
            </a:avLst>
          </a:prstGeom>
          <a:solidFill>
            <a:srgbClr val="EC671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1400" b="1" dirty="0">
              <a:solidFill>
                <a:schemeClr val="tx1">
                  <a:lumMod val="75000"/>
                  <a:lumOff val="25000"/>
                </a:schemeClr>
              </a:solidFill>
              <a:latin typeface="Arial"/>
              <a:ea typeface="微软雅黑"/>
              <a:cs typeface="+mn-ea"/>
              <a:sym typeface="Arial"/>
            </a:endParaRPr>
          </a:p>
        </p:txBody>
      </p:sp>
      <p:sp>
        <p:nvSpPr>
          <p:cNvPr id="3" name="ïṧḷîḑê">
            <a:extLst>
              <a:ext uri="{FF2B5EF4-FFF2-40B4-BE49-F238E27FC236}">
                <a16:creationId xmlns:a16="http://schemas.microsoft.com/office/drawing/2014/main" id="{EDC40108-ABE1-1F9C-735B-68EAF7F11330}"/>
              </a:ext>
            </a:extLst>
          </p:cNvPr>
          <p:cNvSpPr txBox="1"/>
          <p:nvPr/>
        </p:nvSpPr>
        <p:spPr>
          <a:xfrm>
            <a:off x="3949944" y="460082"/>
            <a:ext cx="1467068" cy="400110"/>
          </a:xfrm>
          <a:prstGeom prst="rect">
            <a:avLst/>
          </a:prstGeom>
          <a:noFill/>
        </p:spPr>
        <p:txBody>
          <a:bodyPr wrap="none" rtlCol="0">
            <a:spAutoFit/>
          </a:bodyPr>
          <a:lstStyle/>
          <a:p>
            <a:pPr lvl="0">
              <a:buSzPct val="25000"/>
              <a:defRPr/>
            </a:pPr>
            <a:r>
              <a:rPr lang="zh-CN" altLang="en-US" sz="20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概述与思路</a:t>
            </a:r>
            <a:endParaRPr lang="en-US" altLang="zh-CN" sz="2000" b="1" i="1" dirty="0">
              <a:solidFill>
                <a:srgbClr val="EC6712"/>
              </a:solidFill>
              <a:latin typeface="霞鹜文楷" panose="02020500000000000000" pitchFamily="18" charset="-122"/>
              <a:ea typeface="霞鹜文楷" panose="02020500000000000000" pitchFamily="18" charset="-122"/>
              <a:cs typeface="+mn-ea"/>
              <a:sym typeface="Arial"/>
            </a:endParaRPr>
          </a:p>
        </p:txBody>
      </p:sp>
      <p:sp>
        <p:nvSpPr>
          <p:cNvPr id="6" name="文本框 5">
            <a:extLst>
              <a:ext uri="{FF2B5EF4-FFF2-40B4-BE49-F238E27FC236}">
                <a16:creationId xmlns:a16="http://schemas.microsoft.com/office/drawing/2014/main" id="{8723C334-B94F-154C-7F23-8D8011715EBE}"/>
              </a:ext>
            </a:extLst>
          </p:cNvPr>
          <p:cNvSpPr txBox="1"/>
          <p:nvPr/>
        </p:nvSpPr>
        <p:spPr>
          <a:xfrm>
            <a:off x="3448328" y="4644980"/>
            <a:ext cx="2504708" cy="1183081"/>
          </a:xfrm>
          <a:prstGeom prst="rect">
            <a:avLst/>
          </a:prstGeom>
          <a:noFill/>
        </p:spPr>
        <p:txBody>
          <a:bodyPr wrap="square" rtlCol="0">
            <a:spAutoFit/>
          </a:bodyPr>
          <a:lstStyle/>
          <a:p>
            <a:pPr algn="ctr">
              <a:lnSpc>
                <a:spcPct val="200000"/>
              </a:lnSpc>
            </a:pPr>
            <a:r>
              <a:rPr lang="zh-CN" altLang="en-US"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注</a:t>
            </a:r>
            <a:endParaRPr lang="en-US" altLang="zh-CN" b="1"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a:p>
            <a:pPr>
              <a:lnSpc>
                <a:spcPct val="130000"/>
              </a:lnSpc>
            </a:pP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操作码：用</a:t>
            </a:r>
            <a:r>
              <a:rPr lang="zh-CN" altLang="en-US" sz="1400" u="sng"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单下划线</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标出</a:t>
            </a:r>
            <a:endPar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a:p>
            <a:pPr>
              <a:lnSpc>
                <a:spcPct val="130000"/>
              </a:lnSpc>
            </a:pP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操作地址：用</a:t>
            </a:r>
            <a:r>
              <a:rPr lang="zh-CN" altLang="en-US" sz="1400" dirty="0">
                <a:solidFill>
                  <a:schemeClr val="tx1">
                    <a:lumMod val="75000"/>
                    <a:lumOff val="25000"/>
                  </a:schemeClr>
                </a:solidFill>
                <a:highlight>
                  <a:srgbClr val="F2F2F2"/>
                </a:highlight>
                <a:latin typeface="霞鹜文楷" panose="02020500000000000000" pitchFamily="18" charset="-122"/>
                <a:ea typeface="霞鹜文楷" panose="02020500000000000000" pitchFamily="18" charset="-122"/>
                <a:cs typeface="+mn-ea"/>
                <a:sym typeface="Arial"/>
              </a:rPr>
              <a:t>灰色背景</a:t>
            </a:r>
            <a:r>
              <a:rPr lang="zh-CN" altLang="en-US"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标出</a:t>
            </a:r>
            <a:endParaRPr lang="en-US" altLang="zh-CN" sz="1400"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endParaRPr>
          </a:p>
        </p:txBody>
      </p:sp>
      <p:sp>
        <p:nvSpPr>
          <p:cNvPr id="7" name="椭圆 6">
            <a:extLst>
              <a:ext uri="{FF2B5EF4-FFF2-40B4-BE49-F238E27FC236}">
                <a16:creationId xmlns:a16="http://schemas.microsoft.com/office/drawing/2014/main" id="{9EE553FE-2FFB-14D5-0BC3-07E8E460E5E6}"/>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8" name="文本框 7">
            <a:extLst>
              <a:ext uri="{FF2B5EF4-FFF2-40B4-BE49-F238E27FC236}">
                <a16:creationId xmlns:a16="http://schemas.microsoft.com/office/drawing/2014/main" id="{B5986302-F48A-4BFA-3AFB-827A6F3F5820}"/>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53" presetClass="entr" presetSubtype="16" fill="hold" nodeType="withEffect">
                                  <p:stCondLst>
                                    <p:cond delay="0"/>
                                  </p:stCondLst>
                                  <p:childTnLst>
                                    <p:set>
                                      <p:cBhvr>
                                        <p:cTn id="9" dur="1" fill="hold">
                                          <p:stCondLst>
                                            <p:cond delay="0"/>
                                          </p:stCondLst>
                                        </p:cTn>
                                        <p:tgtEl>
                                          <p:spTgt spid="46"/>
                                        </p:tgtEl>
                                        <p:attrNameLst>
                                          <p:attrName>style.visibility</p:attrName>
                                        </p:attrNameLst>
                                      </p:cBhvr>
                                      <p:to>
                                        <p:strVal val="visible"/>
                                      </p:to>
                                    </p:set>
                                    <p:anim calcmode="lin" valueType="num">
                                      <p:cBhvr>
                                        <p:cTn id="10" dur="500" fill="hold"/>
                                        <p:tgtEl>
                                          <p:spTgt spid="46"/>
                                        </p:tgtEl>
                                        <p:attrNameLst>
                                          <p:attrName>ppt_w</p:attrName>
                                        </p:attrNameLst>
                                      </p:cBhvr>
                                      <p:tavLst>
                                        <p:tav tm="0">
                                          <p:val>
                                            <p:fltVal val="0"/>
                                          </p:val>
                                        </p:tav>
                                        <p:tav tm="100000">
                                          <p:val>
                                            <p:strVal val="#ppt_w"/>
                                          </p:val>
                                        </p:tav>
                                      </p:tavLst>
                                    </p:anim>
                                    <p:anim calcmode="lin" valueType="num">
                                      <p:cBhvr>
                                        <p:cTn id="11" dur="500" fill="hold"/>
                                        <p:tgtEl>
                                          <p:spTgt spid="46"/>
                                        </p:tgtEl>
                                        <p:attrNameLst>
                                          <p:attrName>ppt_h</p:attrName>
                                        </p:attrNameLst>
                                      </p:cBhvr>
                                      <p:tavLst>
                                        <p:tav tm="0">
                                          <p:val>
                                            <p:fltVal val="0"/>
                                          </p:val>
                                        </p:tav>
                                        <p:tav tm="100000">
                                          <p:val>
                                            <p:strVal val="#ppt_h"/>
                                          </p:val>
                                        </p:tav>
                                      </p:tavLst>
                                    </p:anim>
                                    <p:animEffect transition="in" filter="fade">
                                      <p:cBhvr>
                                        <p:cTn id="12" dur="500"/>
                                        <p:tgtEl>
                                          <p:spTgt spid="46"/>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fade">
                                      <p:cBhvr>
                                        <p:cTn id="16" dur="500"/>
                                        <p:tgtEl>
                                          <p:spTgt spid="5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500"/>
                                        <p:tgtEl>
                                          <p:spTgt spid="5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8"/>
                                        </p:tgtEl>
                                        <p:attrNameLst>
                                          <p:attrName>style.visibility</p:attrName>
                                        </p:attrNameLst>
                                      </p:cBhvr>
                                      <p:to>
                                        <p:strVal val="visible"/>
                                      </p:to>
                                    </p:set>
                                    <p:animEffect transition="in" filter="fade">
                                      <p:cBhvr>
                                        <p:cTn id="37" dur="500"/>
                                        <p:tgtEl>
                                          <p:spTgt spid="5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9"/>
                                        </p:tgtEl>
                                        <p:attrNameLst>
                                          <p:attrName>style.visibility</p:attrName>
                                        </p:attrNameLst>
                                      </p:cBhvr>
                                      <p:to>
                                        <p:strVal val="visible"/>
                                      </p:to>
                                    </p:set>
                                    <p:animEffect transition="in" filter="fade">
                                      <p:cBhvr>
                                        <p:cTn id="40" dur="500"/>
                                        <p:tgtEl>
                                          <p:spTgt spid="5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0"/>
                                        </p:tgtEl>
                                        <p:attrNameLst>
                                          <p:attrName>style.visibility</p:attrName>
                                        </p:attrNameLst>
                                      </p:cBhvr>
                                      <p:to>
                                        <p:strVal val="visible"/>
                                      </p:to>
                                    </p:set>
                                    <p:animEffect transition="in" filter="fade">
                                      <p:cBhvr>
                                        <p:cTn id="43" dur="500"/>
                                        <p:tgtEl>
                                          <p:spTgt spid="6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fade">
                                      <p:cBhvr>
                                        <p:cTn id="46" dur="500"/>
                                        <p:tgtEl>
                                          <p:spTgt spid="6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2"/>
                                        </p:tgtEl>
                                        <p:attrNameLst>
                                          <p:attrName>style.visibility</p:attrName>
                                        </p:attrNameLst>
                                      </p:cBhvr>
                                      <p:to>
                                        <p:strVal val="visible"/>
                                      </p:to>
                                    </p:set>
                                    <p:animEffect transition="in" filter="fade">
                                      <p:cBhvr>
                                        <p:cTn id="49" dur="500"/>
                                        <p:tgtEl>
                                          <p:spTgt spid="6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3"/>
                                        </p:tgtEl>
                                        <p:attrNameLst>
                                          <p:attrName>style.visibility</p:attrName>
                                        </p:attrNameLst>
                                      </p:cBhvr>
                                      <p:to>
                                        <p:strVal val="visible"/>
                                      </p:to>
                                    </p:set>
                                    <p:animEffect transition="in" filter="fade">
                                      <p:cBhvr>
                                        <p:cTn id="52" dur="500"/>
                                        <p:tgtEl>
                                          <p:spTgt spid="63"/>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4"/>
                                        </p:tgtEl>
                                        <p:attrNameLst>
                                          <p:attrName>style.visibility</p:attrName>
                                        </p:attrNameLst>
                                      </p:cBhvr>
                                      <p:to>
                                        <p:strVal val="visible"/>
                                      </p:to>
                                    </p:set>
                                    <p:animEffect transition="in" filter="fade">
                                      <p:cBhvr>
                                        <p:cTn id="55" dur="500"/>
                                        <p:tgtEl>
                                          <p:spTgt spid="6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fade">
                                      <p:cBhvr>
                                        <p:cTn id="58" dur="500"/>
                                        <p:tgtEl>
                                          <p:spTgt spid="6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6"/>
                                        </p:tgtEl>
                                        <p:attrNameLst>
                                          <p:attrName>style.visibility</p:attrName>
                                        </p:attrNameLst>
                                      </p:cBhvr>
                                      <p:to>
                                        <p:strVal val="visible"/>
                                      </p:to>
                                    </p:set>
                                    <p:animEffect transition="in" filter="fade">
                                      <p:cBhvr>
                                        <p:cTn id="61" dur="500"/>
                                        <p:tgtEl>
                                          <p:spTgt spid="66"/>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7"/>
                                        </p:tgtEl>
                                        <p:attrNameLst>
                                          <p:attrName>style.visibility</p:attrName>
                                        </p:attrNameLst>
                                      </p:cBhvr>
                                      <p:to>
                                        <p:strVal val="visible"/>
                                      </p:to>
                                    </p:set>
                                    <p:animEffect transition="in" filter="fade">
                                      <p:cBhvr>
                                        <p:cTn id="64" dur="500"/>
                                        <p:tgtEl>
                                          <p:spTgt spid="6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par>
                                <p:cTn id="68" presetID="10" presetClass="entr" presetSubtype="0" fill="hold" nodeType="withEffect">
                                  <p:stCondLst>
                                    <p:cond delay="0"/>
                                  </p:stCondLst>
                                  <p:childTnLst>
                                    <p:set>
                                      <p:cBhvr>
                                        <p:cTn id="69" dur="1" fill="hold">
                                          <p:stCondLst>
                                            <p:cond delay="0"/>
                                          </p:stCondLst>
                                        </p:cTn>
                                        <p:tgtEl>
                                          <p:spTgt spid="68"/>
                                        </p:tgtEl>
                                        <p:attrNameLst>
                                          <p:attrName>style.visibility</p:attrName>
                                        </p:attrNameLst>
                                      </p:cBhvr>
                                      <p:to>
                                        <p:strVal val="visible"/>
                                      </p:to>
                                    </p:set>
                                    <p:animEffect transition="in" filter="fade">
                                      <p:cBhvr>
                                        <p:cTn id="7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p:bldP spid="55" grpId="0"/>
      <p:bldP spid="56" grpId="0"/>
      <p:bldP spid="57" grpId="0"/>
      <p:bldP spid="58" grpId="0"/>
      <p:bldP spid="59" grpId="0"/>
      <p:bldP spid="60" grpId="0"/>
      <p:bldP spid="61" grpId="0" animBg="1"/>
      <p:bldP spid="62" grpId="0" animBg="1"/>
      <p:bldP spid="63" grpId="0" animBg="1"/>
      <p:bldP spid="64" grpId="0"/>
      <p:bldP spid="65" grpId="0"/>
      <p:bldP spid="66" grpId="0"/>
      <p:bldP spid="67" grpId="0" animBg="1"/>
      <p:bldP spid="2" grpId="0" animBg="1"/>
      <p:bldP spid="3"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圆: 空心 11"/>
          <p:cNvSpPr>
            <a:spLocks noChangeAspect="1"/>
          </p:cNvSpPr>
          <p:nvPr/>
        </p:nvSpPr>
        <p:spPr>
          <a:xfrm>
            <a:off x="9800959" y="3867150"/>
            <a:ext cx="5266904" cy="5267242"/>
          </a:xfrm>
          <a:prstGeom prst="donut">
            <a:avLst>
              <a:gd name="adj" fmla="val 19910"/>
            </a:avLst>
          </a:prstGeom>
          <a:solidFill>
            <a:srgbClr val="F2F2F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rial"/>
              <a:ea typeface="微软雅黑"/>
              <a:sym typeface="Arial"/>
            </a:endParaRPr>
          </a:p>
        </p:txBody>
      </p:sp>
      <p:sp>
        <p:nvSpPr>
          <p:cNvPr id="20" name="圆角矩形 55"/>
          <p:cNvSpPr/>
          <p:nvPr/>
        </p:nvSpPr>
        <p:spPr>
          <a:xfrm flipH="1">
            <a:off x="3797055" y="430258"/>
            <a:ext cx="151943" cy="436265"/>
          </a:xfrm>
          <a:prstGeom prst="roundRect">
            <a:avLst>
              <a:gd name="adj" fmla="val 44900"/>
            </a:avLst>
          </a:prstGeom>
          <a:solidFill>
            <a:srgbClr val="EC6712"/>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3765"/>
            <a:endParaRPr lang="zh-CN" altLang="en-US" sz="1400" b="1" dirty="0">
              <a:solidFill>
                <a:schemeClr val="tx1">
                  <a:lumMod val="75000"/>
                  <a:lumOff val="25000"/>
                </a:schemeClr>
              </a:solidFill>
              <a:latin typeface="Arial"/>
              <a:ea typeface="微软雅黑"/>
              <a:cs typeface="+mn-ea"/>
              <a:sym typeface="Arial"/>
            </a:endParaRPr>
          </a:p>
        </p:txBody>
      </p:sp>
      <p:grpSp>
        <p:nvGrpSpPr>
          <p:cNvPr id="35" name="组合 34">
            <a:extLst>
              <a:ext uri="{FF2B5EF4-FFF2-40B4-BE49-F238E27FC236}">
                <a16:creationId xmlns:a16="http://schemas.microsoft.com/office/drawing/2014/main" id="{E696A87A-7704-97BB-2E74-CDB0F50148CC}"/>
              </a:ext>
            </a:extLst>
          </p:cNvPr>
          <p:cNvGrpSpPr>
            <a:grpSpLocks noChangeAspect="1"/>
          </p:cNvGrpSpPr>
          <p:nvPr/>
        </p:nvGrpSpPr>
        <p:grpSpPr>
          <a:xfrm>
            <a:off x="472491" y="385094"/>
            <a:ext cx="492741" cy="490840"/>
            <a:chOff x="95534" y="5186149"/>
            <a:chExt cx="1891260" cy="1883963"/>
          </a:xfrm>
        </p:grpSpPr>
        <p:cxnSp>
          <p:nvCxnSpPr>
            <p:cNvPr id="36" name="直接连接符 35">
              <a:extLst>
                <a:ext uri="{FF2B5EF4-FFF2-40B4-BE49-F238E27FC236}">
                  <a16:creationId xmlns:a16="http://schemas.microsoft.com/office/drawing/2014/main" id="{854FA907-61F2-90F1-E51C-1147A2AE6015}"/>
                </a:ext>
              </a:extLst>
            </p:cNvPr>
            <p:cNvCxnSpPr/>
            <p:nvPr/>
          </p:nvCxnSpPr>
          <p:spPr>
            <a:xfrm flipV="1">
              <a:off x="95534" y="5186149"/>
              <a:ext cx="934200" cy="93487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C18ACF02-D99E-4C5A-E6EC-CD69A788D462}"/>
                </a:ext>
              </a:extLst>
            </p:cNvPr>
            <p:cNvCxnSpPr/>
            <p:nvPr/>
          </p:nvCxnSpPr>
          <p:spPr>
            <a:xfrm flipV="1">
              <a:off x="175818" y="5225386"/>
              <a:ext cx="1185029" cy="117143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382A202E-3DF8-F1B1-0030-76B2B9109A41}"/>
                </a:ext>
              </a:extLst>
            </p:cNvPr>
            <p:cNvCxnSpPr/>
            <p:nvPr/>
          </p:nvCxnSpPr>
          <p:spPr>
            <a:xfrm flipV="1">
              <a:off x="292972" y="5363568"/>
              <a:ext cx="1284368" cy="128488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1F0FBAEF-A9D4-11AE-3AA4-27D7E0113FB0}"/>
                </a:ext>
              </a:extLst>
            </p:cNvPr>
            <p:cNvCxnSpPr/>
            <p:nvPr/>
          </p:nvCxnSpPr>
          <p:spPr>
            <a:xfrm flipV="1">
              <a:off x="446266" y="5547389"/>
              <a:ext cx="1313318" cy="1338902"/>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A2F7A343-9315-F167-5728-DF7951D01560}"/>
                </a:ext>
              </a:extLst>
            </p:cNvPr>
            <p:cNvCxnSpPr/>
            <p:nvPr/>
          </p:nvCxnSpPr>
          <p:spPr>
            <a:xfrm flipV="1">
              <a:off x="674381" y="5738884"/>
              <a:ext cx="1224291" cy="1270806"/>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7456612C-5A08-C572-13AF-4DA21C603680}"/>
                </a:ext>
              </a:extLst>
            </p:cNvPr>
            <p:cNvCxnSpPr/>
            <p:nvPr/>
          </p:nvCxnSpPr>
          <p:spPr>
            <a:xfrm flipV="1">
              <a:off x="958016" y="5983122"/>
              <a:ext cx="1028778" cy="1086990"/>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2AB8EDD-FD9E-787D-0BBF-C624471C89D1}"/>
                </a:ext>
              </a:extLst>
            </p:cNvPr>
            <p:cNvCxnSpPr/>
            <p:nvPr/>
          </p:nvCxnSpPr>
          <p:spPr>
            <a:xfrm flipV="1">
              <a:off x="1377576" y="6396820"/>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9A9266DA-AE82-E04F-EAA4-C1A18616F37E}"/>
                </a:ext>
              </a:extLst>
            </p:cNvPr>
            <p:cNvCxnSpPr/>
            <p:nvPr/>
          </p:nvCxnSpPr>
          <p:spPr>
            <a:xfrm flipV="1">
              <a:off x="112263" y="5259507"/>
              <a:ext cx="562118" cy="575764"/>
            </a:xfrm>
            <a:prstGeom prst="line">
              <a:avLst/>
            </a:prstGeom>
            <a:ln>
              <a:solidFill>
                <a:srgbClr val="EC6712"/>
              </a:solidFill>
            </a:ln>
          </p:spPr>
          <p:style>
            <a:lnRef idx="1">
              <a:schemeClr val="accent1"/>
            </a:lnRef>
            <a:fillRef idx="0">
              <a:schemeClr val="accent1"/>
            </a:fillRef>
            <a:effectRef idx="0">
              <a:schemeClr val="accent1"/>
            </a:effectRef>
            <a:fontRef idx="minor">
              <a:schemeClr val="tx1"/>
            </a:fontRef>
          </p:style>
        </p:cxnSp>
      </p:grpSp>
      <p:sp>
        <p:nvSpPr>
          <p:cNvPr id="44" name="标题 44">
            <a:extLst>
              <a:ext uri="{FF2B5EF4-FFF2-40B4-BE49-F238E27FC236}">
                <a16:creationId xmlns:a16="http://schemas.microsoft.com/office/drawing/2014/main" id="{DE4CC5D8-1F14-C32C-60FE-D0863B9378BC}"/>
              </a:ext>
            </a:extLst>
          </p:cNvPr>
          <p:cNvSpPr txBox="1"/>
          <p:nvPr/>
        </p:nvSpPr>
        <p:spPr>
          <a:xfrm>
            <a:off x="1074543" y="428228"/>
            <a:ext cx="3497725" cy="4801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pPr lvl="0">
              <a:defRPr/>
            </a:pPr>
            <a:r>
              <a:rPr lang="zh-CN" altLang="en-US" sz="2800" spc="300" dirty="0">
                <a:solidFill>
                  <a:schemeClr val="bg2">
                    <a:lumMod val="25000"/>
                  </a:schemeClr>
                </a:solidFill>
                <a:latin typeface="霞鹜文楷" panose="02020500000000000000" pitchFamily="18" charset="-122"/>
                <a:ea typeface="霞鹜文楷" panose="02020500000000000000" pitchFamily="18" charset="-122"/>
                <a:sym typeface="Arial"/>
              </a:rPr>
              <a:t>指令集与代码</a:t>
            </a:r>
          </a:p>
        </p:txBody>
      </p:sp>
      <p:sp>
        <p:nvSpPr>
          <p:cNvPr id="2" name="ïṧḷîḑê">
            <a:extLst>
              <a:ext uri="{FF2B5EF4-FFF2-40B4-BE49-F238E27FC236}">
                <a16:creationId xmlns:a16="http://schemas.microsoft.com/office/drawing/2014/main" id="{27024C33-27B1-DC14-0ED2-F881D3EBEBEF}"/>
              </a:ext>
            </a:extLst>
          </p:cNvPr>
          <p:cNvSpPr txBox="1"/>
          <p:nvPr/>
        </p:nvSpPr>
        <p:spPr>
          <a:xfrm>
            <a:off x="3949944" y="460082"/>
            <a:ext cx="1723549" cy="400110"/>
          </a:xfrm>
          <a:prstGeom prst="rect">
            <a:avLst/>
          </a:prstGeom>
          <a:noFill/>
        </p:spPr>
        <p:txBody>
          <a:bodyPr wrap="none" rtlCol="0">
            <a:spAutoFit/>
          </a:bodyPr>
          <a:lstStyle/>
          <a:p>
            <a:pPr lvl="0">
              <a:buSzPct val="25000"/>
              <a:defRPr/>
            </a:pPr>
            <a:r>
              <a:rPr lang="zh-CN" altLang="en-US" sz="2000" b="1" cap="all" dirty="0">
                <a:solidFill>
                  <a:schemeClr val="tx1">
                    <a:lumMod val="75000"/>
                    <a:lumOff val="25000"/>
                  </a:schemeClr>
                </a:solidFill>
                <a:latin typeface="霞鹜文楷" panose="02020500000000000000" pitchFamily="18" charset="-122"/>
                <a:ea typeface="霞鹜文楷" panose="02020500000000000000" pitchFamily="18" charset="-122"/>
                <a:cs typeface="+mn-ea"/>
                <a:sym typeface="Arial"/>
              </a:rPr>
              <a:t>自然语言代码</a:t>
            </a:r>
            <a:endParaRPr lang="en-US" altLang="zh-CN" sz="2000" b="1" i="1" dirty="0">
              <a:solidFill>
                <a:srgbClr val="EC6712"/>
              </a:solidFill>
              <a:latin typeface="霞鹜文楷" panose="02020500000000000000" pitchFamily="18" charset="-122"/>
              <a:ea typeface="霞鹜文楷" panose="02020500000000000000" pitchFamily="18" charset="-122"/>
              <a:cs typeface="+mn-ea"/>
              <a:sym typeface="Arial"/>
            </a:endParaRPr>
          </a:p>
        </p:txBody>
      </p:sp>
      <p:pic>
        <p:nvPicPr>
          <p:cNvPr id="18" name="图片 17">
            <a:extLst>
              <a:ext uri="{FF2B5EF4-FFF2-40B4-BE49-F238E27FC236}">
                <a16:creationId xmlns:a16="http://schemas.microsoft.com/office/drawing/2014/main" id="{2C808C49-9124-8D8E-B20E-91BFD0911121}"/>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59157" y="1034306"/>
            <a:ext cx="5414336" cy="5489189"/>
          </a:xfrm>
          <a:prstGeom prst="rect">
            <a:avLst/>
          </a:prstGeom>
        </p:spPr>
      </p:pic>
      <p:pic>
        <p:nvPicPr>
          <p:cNvPr id="22" name="图片 21">
            <a:extLst>
              <a:ext uri="{FF2B5EF4-FFF2-40B4-BE49-F238E27FC236}">
                <a16:creationId xmlns:a16="http://schemas.microsoft.com/office/drawing/2014/main" id="{B7B7696F-7400-5D93-5F1A-533FC9C92E8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673493" y="1280847"/>
            <a:ext cx="5706108" cy="4996106"/>
          </a:xfrm>
          <a:prstGeom prst="rect">
            <a:avLst/>
          </a:prstGeom>
        </p:spPr>
      </p:pic>
      <p:sp>
        <p:nvSpPr>
          <p:cNvPr id="3" name="椭圆 2">
            <a:extLst>
              <a:ext uri="{FF2B5EF4-FFF2-40B4-BE49-F238E27FC236}">
                <a16:creationId xmlns:a16="http://schemas.microsoft.com/office/drawing/2014/main" id="{A992B78A-8E10-1BF0-DCC6-EC9694C145DF}"/>
              </a:ext>
            </a:extLst>
          </p:cNvPr>
          <p:cNvSpPr/>
          <p:nvPr/>
        </p:nvSpPr>
        <p:spPr>
          <a:xfrm>
            <a:off x="11255243" y="440688"/>
            <a:ext cx="392400" cy="390811"/>
          </a:xfrm>
          <a:prstGeom prst="ellipse">
            <a:avLst/>
          </a:prstGeom>
          <a:solidFill>
            <a:srgbClr val="EC67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a:ea typeface="微软雅黑"/>
              <a:sym typeface="Arial"/>
            </a:endParaRPr>
          </a:p>
        </p:txBody>
      </p:sp>
      <p:sp>
        <p:nvSpPr>
          <p:cNvPr id="4" name="文本框 3">
            <a:extLst>
              <a:ext uri="{FF2B5EF4-FFF2-40B4-BE49-F238E27FC236}">
                <a16:creationId xmlns:a16="http://schemas.microsoft.com/office/drawing/2014/main" id="{954AB595-F533-04DE-41A1-523F74EF37D5}"/>
              </a:ext>
            </a:extLst>
          </p:cNvPr>
          <p:cNvSpPr txBox="1"/>
          <p:nvPr/>
        </p:nvSpPr>
        <p:spPr>
          <a:xfrm>
            <a:off x="9800959" y="462167"/>
            <a:ext cx="1353491" cy="369332"/>
          </a:xfrm>
          <a:prstGeom prst="rect">
            <a:avLst/>
          </a:prstGeom>
          <a:noFill/>
        </p:spPr>
        <p:txBody>
          <a:bodyPr wrap="square" rtlCol="0">
            <a:spAutoFit/>
          </a:bodyPr>
          <a:lstStyle/>
          <a:p>
            <a:pPr algn="r"/>
            <a:r>
              <a:rPr lang="en-US" altLang="zh-CN" b="1" dirty="0">
                <a:latin typeface="霞鹜文楷" panose="02020500000000000000" pitchFamily="18" charset="-122"/>
                <a:ea typeface="霞鹜文楷" panose="02020500000000000000" pitchFamily="18" charset="-122"/>
                <a:sym typeface="Arial"/>
              </a:rPr>
              <a:t>A310 – 4</a:t>
            </a:r>
            <a:endParaRPr lang="zh-CN" altLang="en-US" b="1" dirty="0">
              <a:latin typeface="霞鹜文楷" panose="02020500000000000000" pitchFamily="18" charset="-122"/>
              <a:ea typeface="霞鹜文楷" panose="02020500000000000000" pitchFamily="18" charset="-122"/>
              <a:sym typeface="Arial"/>
            </a:endParaRPr>
          </a:p>
        </p:txBody>
      </p:sp>
    </p:spTree>
    <p:extLst>
      <p:ext uri="{BB962C8B-B14F-4D97-AF65-F5344CB8AC3E}">
        <p14:creationId xmlns:p14="http://schemas.microsoft.com/office/powerpoint/2010/main" val="34640626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750"/>
                                        <p:tgtEl>
                                          <p:spTgt spid="18"/>
                                        </p:tgtEl>
                                      </p:cBhvr>
                                    </p:animEffect>
                                  </p:childTnLst>
                                </p:cTn>
                              </p:par>
                            </p:childTnLst>
                          </p:cTn>
                        </p:par>
                        <p:par>
                          <p:cTn id="19" fill="hold">
                            <p:stCondLst>
                              <p:cond delay="1750"/>
                            </p:stCondLst>
                            <p:childTnLst>
                              <p:par>
                                <p:cTn id="20" presetID="10" presetClass="entr" presetSubtype="0" fill="hold" nodeType="after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0" grpId="0" animBg="1"/>
      <p:bldP spid="2" grpId="0"/>
    </p:bldLst>
  </p:timing>
</p:sld>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2563</Words>
  <Application>Microsoft Office PowerPoint</Application>
  <PresentationFormat>宽屏</PresentationFormat>
  <Paragraphs>281</Paragraphs>
  <Slides>23</Slides>
  <Notes>4</Notes>
  <HiddenSlides>0</HiddenSlides>
  <MMClips>1</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23</vt:i4>
      </vt:variant>
    </vt:vector>
  </HeadingPairs>
  <TitlesOfParts>
    <vt:vector size="35" baseType="lpstr">
      <vt:lpstr>霞鹜文楷</vt:lpstr>
      <vt:lpstr>Cambria Math</vt:lpstr>
      <vt:lpstr>霞鹜文楷等宽</vt:lpstr>
      <vt:lpstr>等线 Light</vt:lpstr>
      <vt:lpstr>Consolas</vt:lpstr>
      <vt:lpstr>Arial</vt:lpstr>
      <vt:lpstr>Calibri</vt:lpstr>
      <vt:lpstr>悠哉字体</vt:lpstr>
      <vt:lpstr>等线</vt:lpstr>
      <vt:lpstr>微软雅黑</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description/>
  <cp:lastModifiedBy/>
  <cp:revision>1</cp:revision>
  <dcterms:created xsi:type="dcterms:W3CDTF">2023-11-10T17:05:51Z</dcterms:created>
  <dcterms:modified xsi:type="dcterms:W3CDTF">2023-11-25T13:26:43Z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2023-11-11T03:14:52Z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54d0a75c-9088-46bb-8bbc-817bbb4deaff</vt:lpwstr>
  </property>
  <property fmtid="{D5CDD505-2E9C-101B-9397-08002B2CF9AE}" pid="7" name="MSIP_Label_defa4170-0d19-0005-0004-bc88714345d2_ActionId">
    <vt:lpwstr>c18cb255-d40d-412d-9d50-fb8deeb66011</vt:lpwstr>
  </property>
  <property fmtid="{D5CDD505-2E9C-101B-9397-08002B2CF9AE}" pid="8" name="MSIP_Label_defa4170-0d19-0005-0004-bc88714345d2_ContentBits">
    <vt:lpwstr>0</vt:lpwstr>
  </property>
</Properties>
</file>

<file path=docProps/thumbnail.jpeg>
</file>